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98" r:id="rId5"/>
    <p:sldId id="259" r:id="rId6"/>
    <p:sldId id="260" r:id="rId7"/>
    <p:sldId id="261" r:id="rId8"/>
    <p:sldId id="262" r:id="rId9"/>
    <p:sldId id="263" r:id="rId10"/>
    <p:sldId id="266" r:id="rId11"/>
    <p:sldId id="267" r:id="rId12"/>
    <p:sldId id="270" r:id="rId13"/>
    <p:sldId id="272" r:id="rId14"/>
    <p:sldId id="297" r:id="rId15"/>
    <p:sldId id="274" r:id="rId16"/>
    <p:sldId id="275" r:id="rId17"/>
    <p:sldId id="282" r:id="rId18"/>
    <p:sldId id="283" r:id="rId19"/>
    <p:sldId id="284" r:id="rId20"/>
    <p:sldId id="289" r:id="rId21"/>
    <p:sldId id="287" r:id="rId22"/>
    <p:sldId id="291" r:id="rId23"/>
    <p:sldId id="292" r:id="rId24"/>
    <p:sldId id="294" r:id="rId25"/>
    <p:sldId id="296" r:id="rId2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62" autoAdjust="0"/>
  </p:normalViewPr>
  <p:slideViewPr>
    <p:cSldViewPr>
      <p:cViewPr varScale="1">
        <p:scale>
          <a:sx n="76" d="100"/>
          <a:sy n="76" d="100"/>
        </p:scale>
        <p:origin x="917"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FCB2888-E512-492C-A914-0C3C347CFBA5}" type="datetimeFigureOut">
              <a:rPr lang="en-US" smtClean="0"/>
              <a:t>4/14/2023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E844C4A-18DE-470A-98BA-072929243078}" type="slidenum">
              <a:rPr lang="en-US" smtClean="0"/>
              <a:t>‹#›</a:t>
            </a:fld>
            <a:endParaRPr lang="en-US"/>
          </a:p>
        </p:txBody>
      </p:sp>
    </p:spTree>
    <p:extLst>
      <p:ext uri="{BB962C8B-B14F-4D97-AF65-F5344CB8AC3E}">
        <p14:creationId xmlns:p14="http://schemas.microsoft.com/office/powerpoint/2010/main" val="2755618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844C4A-18DE-470A-98BA-072929243078}" type="slidenum">
              <a:rPr lang="en-US" smtClean="0"/>
              <a:t>1</a:t>
            </a:fld>
            <a:endParaRPr lang="en-US"/>
          </a:p>
        </p:txBody>
      </p:sp>
    </p:spTree>
    <p:extLst>
      <p:ext uri="{BB962C8B-B14F-4D97-AF65-F5344CB8AC3E}">
        <p14:creationId xmlns:p14="http://schemas.microsoft.com/office/powerpoint/2010/main" val="2061649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44536A"/>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44536A"/>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44536A"/>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8697" y="367995"/>
            <a:ext cx="10274604" cy="1183640"/>
          </a:xfrm>
          <a:prstGeom prst="rect">
            <a:avLst/>
          </a:prstGeom>
        </p:spPr>
        <p:txBody>
          <a:bodyPr wrap="square" lIns="0" tIns="0" rIns="0" bIns="0">
            <a:spAutoFit/>
          </a:bodyPr>
          <a:lstStyle>
            <a:lvl1pPr>
              <a:defRPr sz="4000" b="0" i="0">
                <a:solidFill>
                  <a:srgbClr val="44536A"/>
                </a:solidFill>
                <a:latin typeface="Calibri Light"/>
                <a:cs typeface="Calibri Light"/>
              </a:defRPr>
            </a:lvl1pPr>
          </a:lstStyle>
          <a:p>
            <a:endParaRPr/>
          </a:p>
        </p:txBody>
      </p:sp>
      <p:sp>
        <p:nvSpPr>
          <p:cNvPr id="3" name="Holder 3"/>
          <p:cNvSpPr>
            <a:spLocks noGrp="1"/>
          </p:cNvSpPr>
          <p:nvPr>
            <p:ph type="body" idx="1"/>
          </p:nvPr>
        </p:nvSpPr>
        <p:spPr>
          <a:xfrm>
            <a:off x="916305" y="1769643"/>
            <a:ext cx="10359389" cy="3481704"/>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4/14/2023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22859" y="552399"/>
            <a:ext cx="11351260" cy="1738553"/>
          </a:xfrm>
          <a:prstGeom prst="rect">
            <a:avLst/>
          </a:prstGeom>
        </p:spPr>
        <p:txBody>
          <a:bodyPr vert="horz" wrap="square" lIns="0" tIns="116205" rIns="0" bIns="0" rtlCol="0">
            <a:spAutoFit/>
          </a:bodyPr>
          <a:lstStyle/>
          <a:p>
            <a:pPr marL="2731770" marR="5080" indent="-2719705">
              <a:lnSpc>
                <a:spcPts val="6480"/>
              </a:lnSpc>
              <a:spcBef>
                <a:spcPts val="915"/>
              </a:spcBef>
            </a:pPr>
            <a:r>
              <a:rPr lang="en-US" sz="4800" b="1" dirty="0">
                <a:latin typeface="Calibri Light" panose="020F0302020204030204" pitchFamily="34" charset="0"/>
                <a:ea typeface="Calibri Light" panose="020F0302020204030204" pitchFamily="34" charset="0"/>
                <a:cs typeface="Calibri Light" panose="020F0302020204030204" pitchFamily="34" charset="0"/>
              </a:rPr>
              <a:t>P209</a:t>
            </a:r>
            <a:r>
              <a:rPr lang="en-US" sz="4800" dirty="0">
                <a:latin typeface="Calibri Light" panose="020F0302020204030204" pitchFamily="34" charset="0"/>
                <a:ea typeface="Calibri Light" panose="020F0302020204030204" pitchFamily="34" charset="0"/>
                <a:cs typeface="Calibri Light" panose="020F0302020204030204" pitchFamily="34" charset="0"/>
              </a:rPr>
              <a:t>-</a:t>
            </a:r>
            <a:r>
              <a:rPr lang="en-US" sz="4800" b="1" dirty="0">
                <a:effectLst/>
                <a:latin typeface="Calibri Light" panose="020F0302020204030204" pitchFamily="34" charset="0"/>
                <a:ea typeface="Calibri Light" panose="020F0302020204030204" pitchFamily="34" charset="0"/>
                <a:cs typeface="Calibri Light" panose="020F0302020204030204" pitchFamily="34" charset="0"/>
              </a:rPr>
              <a:t> Patient's Condition Classification Using     Drug Reviews</a:t>
            </a:r>
            <a:endParaRPr sz="48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object 8"/>
          <p:cNvSpPr txBox="1"/>
          <p:nvPr/>
        </p:nvSpPr>
        <p:spPr>
          <a:xfrm>
            <a:off x="4821428" y="2474639"/>
            <a:ext cx="2036572" cy="4160563"/>
          </a:xfrm>
          <a:prstGeom prst="rect">
            <a:avLst/>
          </a:prstGeom>
        </p:spPr>
        <p:txBody>
          <a:bodyPr vert="horz" wrap="square" lIns="0" tIns="13970" rIns="0" bIns="0" rtlCol="0">
            <a:spAutoFit/>
          </a:bodyPr>
          <a:lstStyle/>
          <a:p>
            <a:pPr marL="12700" marR="5080">
              <a:lnSpc>
                <a:spcPct val="124800"/>
              </a:lnSpc>
              <a:spcBef>
                <a:spcPts val="110"/>
              </a:spcBef>
            </a:pPr>
            <a:r>
              <a:rPr sz="2400" b="1" i="1" u="heavy" spc="-15" dirty="0">
                <a:solidFill>
                  <a:srgbClr val="001F5F"/>
                </a:solidFill>
                <a:uFill>
                  <a:solidFill>
                    <a:srgbClr val="001F5F"/>
                  </a:solidFill>
                </a:uFill>
                <a:latin typeface="Calibri"/>
                <a:cs typeface="Calibri"/>
              </a:rPr>
              <a:t>Presented By: </a:t>
            </a:r>
            <a:r>
              <a:rPr sz="2400" b="1" i="1" spc="-530" dirty="0">
                <a:solidFill>
                  <a:srgbClr val="001F5F"/>
                </a:solidFill>
                <a:latin typeface="Calibri"/>
                <a:cs typeface="Calibri"/>
              </a:rPr>
              <a:t> </a:t>
            </a:r>
            <a:r>
              <a:rPr sz="2400" b="1" i="1" spc="-5" dirty="0">
                <a:solidFill>
                  <a:srgbClr val="001F5F"/>
                </a:solidFill>
                <a:latin typeface="Calibri"/>
                <a:cs typeface="Calibri"/>
              </a:rPr>
              <a:t>1.</a:t>
            </a:r>
            <a:r>
              <a:rPr lang="en-US" sz="2400" b="1" i="1" spc="-5" dirty="0">
                <a:solidFill>
                  <a:srgbClr val="001F5F"/>
                </a:solidFill>
                <a:latin typeface="Calibri"/>
                <a:cs typeface="Calibri"/>
              </a:rPr>
              <a:t>Adarsh M</a:t>
            </a:r>
          </a:p>
          <a:p>
            <a:pPr marL="12700" marR="5080">
              <a:lnSpc>
                <a:spcPct val="124800"/>
              </a:lnSpc>
              <a:spcBef>
                <a:spcPts val="110"/>
              </a:spcBef>
            </a:pPr>
            <a:r>
              <a:rPr sz="2400" b="1" i="1" spc="-5" dirty="0">
                <a:solidFill>
                  <a:srgbClr val="001F5F"/>
                </a:solidFill>
                <a:latin typeface="Calibri"/>
                <a:cs typeface="Calibri"/>
              </a:rPr>
              <a:t>2.</a:t>
            </a:r>
            <a:r>
              <a:rPr lang="en-US" sz="2400" b="1" i="1" spc="-5" dirty="0">
                <a:solidFill>
                  <a:srgbClr val="001F5F"/>
                </a:solidFill>
                <a:latin typeface="Calibri"/>
                <a:cs typeface="Calibri"/>
              </a:rPr>
              <a:t> Nisarga P J</a:t>
            </a:r>
            <a:r>
              <a:rPr sz="2400" b="1" i="1" spc="-5" dirty="0">
                <a:solidFill>
                  <a:srgbClr val="001F5F"/>
                </a:solidFill>
                <a:latin typeface="Calibri"/>
                <a:cs typeface="Calibri"/>
              </a:rPr>
              <a:t> </a:t>
            </a:r>
            <a:r>
              <a:rPr sz="2400" b="1" i="1" dirty="0">
                <a:solidFill>
                  <a:srgbClr val="001F5F"/>
                </a:solidFill>
                <a:latin typeface="Calibri"/>
                <a:cs typeface="Calibri"/>
              </a:rPr>
              <a:t> </a:t>
            </a:r>
            <a:r>
              <a:rPr sz="2400" b="1" i="1" spc="-5" dirty="0">
                <a:solidFill>
                  <a:srgbClr val="001F5F"/>
                </a:solidFill>
                <a:latin typeface="Calibri"/>
                <a:cs typeface="Calibri"/>
              </a:rPr>
              <a:t>3. </a:t>
            </a:r>
            <a:r>
              <a:rPr lang="en-US" sz="2400" b="1" i="1" dirty="0">
                <a:solidFill>
                  <a:srgbClr val="001F5F"/>
                </a:solidFill>
                <a:latin typeface="Calibri"/>
                <a:cs typeface="Calibri"/>
              </a:rPr>
              <a:t>Nishant S K </a:t>
            </a:r>
            <a:r>
              <a:rPr sz="2400" b="1" i="1" spc="-15" dirty="0">
                <a:solidFill>
                  <a:srgbClr val="001F5F"/>
                </a:solidFill>
                <a:latin typeface="Calibri"/>
                <a:cs typeface="Calibri"/>
              </a:rPr>
              <a:t>4.</a:t>
            </a:r>
            <a:r>
              <a:rPr lang="en-US" sz="2400" b="1" i="1" spc="-15" dirty="0">
                <a:solidFill>
                  <a:srgbClr val="001F5F"/>
                </a:solidFill>
                <a:latin typeface="Calibri"/>
                <a:cs typeface="Calibri"/>
              </a:rPr>
              <a:t>Sachin B </a:t>
            </a:r>
            <a:r>
              <a:rPr sz="2400" b="1" i="1" spc="-10" dirty="0">
                <a:solidFill>
                  <a:srgbClr val="001F5F"/>
                </a:solidFill>
                <a:latin typeface="Calibri"/>
                <a:cs typeface="Calibri"/>
              </a:rPr>
              <a:t>5.</a:t>
            </a:r>
            <a:r>
              <a:rPr lang="en-US" sz="2400" b="1" i="1" spc="-10" dirty="0">
                <a:solidFill>
                  <a:srgbClr val="001F5F"/>
                </a:solidFill>
                <a:latin typeface="Calibri"/>
                <a:cs typeface="Calibri"/>
              </a:rPr>
              <a:t>Sowmya D R</a:t>
            </a:r>
            <a:r>
              <a:rPr lang="en-US" sz="2400" b="1" i="1" spc="-5" dirty="0">
                <a:solidFill>
                  <a:srgbClr val="001F5F"/>
                </a:solidFill>
                <a:latin typeface="Calibri"/>
                <a:cs typeface="Calibri"/>
              </a:rPr>
              <a:t> </a:t>
            </a:r>
            <a:r>
              <a:rPr sz="2400" b="1" i="1" spc="-5" dirty="0">
                <a:solidFill>
                  <a:srgbClr val="001F5F"/>
                </a:solidFill>
                <a:latin typeface="Calibri"/>
                <a:cs typeface="Calibri"/>
              </a:rPr>
              <a:t>6.</a:t>
            </a:r>
            <a:r>
              <a:rPr lang="en-US" sz="2400" b="1" i="1" spc="-5" dirty="0">
                <a:solidFill>
                  <a:srgbClr val="001F5F"/>
                </a:solidFill>
                <a:latin typeface="Calibri"/>
                <a:cs typeface="Calibri"/>
              </a:rPr>
              <a:t>Priyanka B G</a:t>
            </a:r>
          </a:p>
          <a:p>
            <a:pPr marL="12700" marR="5080">
              <a:lnSpc>
                <a:spcPct val="124800"/>
              </a:lnSpc>
              <a:spcBef>
                <a:spcPts val="110"/>
              </a:spcBef>
            </a:pPr>
            <a:r>
              <a:rPr lang="en-US" sz="2400" b="1" i="1" spc="-5" dirty="0">
                <a:solidFill>
                  <a:srgbClr val="001F5F"/>
                </a:solidFill>
                <a:latin typeface="Calibri"/>
                <a:cs typeface="Calibri"/>
              </a:rPr>
              <a:t>7. </a:t>
            </a:r>
            <a:r>
              <a:rPr lang="en-US" sz="2400" b="1" i="1" spc="-5" dirty="0" err="1">
                <a:solidFill>
                  <a:srgbClr val="001F5F"/>
                </a:solidFill>
                <a:latin typeface="Calibri"/>
                <a:cs typeface="Calibri"/>
              </a:rPr>
              <a:t>Panuganti</a:t>
            </a:r>
            <a:r>
              <a:rPr lang="en-US" sz="2400" b="1" i="1" spc="-5" dirty="0">
                <a:solidFill>
                  <a:srgbClr val="001F5F"/>
                </a:solidFill>
                <a:latin typeface="Calibri"/>
                <a:cs typeface="Calibri"/>
              </a:rPr>
              <a:t> </a:t>
            </a:r>
            <a:r>
              <a:rPr lang="en-US" sz="2400" b="1" i="1" spc="-5" dirty="0" err="1">
                <a:solidFill>
                  <a:srgbClr val="001F5F"/>
                </a:solidFill>
                <a:latin typeface="Calibri"/>
                <a:cs typeface="Calibri"/>
              </a:rPr>
              <a:t>HariNagaPriya</a:t>
            </a:r>
            <a:endParaRPr lang="en-US" sz="2400" b="1" i="1" spc="-5" dirty="0">
              <a:solidFill>
                <a:srgbClr val="001F5F"/>
              </a:solidFill>
              <a:latin typeface="Calibri"/>
              <a:cs typeface="Calibri"/>
            </a:endParaRPr>
          </a:p>
        </p:txBody>
      </p:sp>
      <p:grpSp>
        <p:nvGrpSpPr>
          <p:cNvPr id="9" name="object 9"/>
          <p:cNvGrpSpPr/>
          <p:nvPr/>
        </p:nvGrpSpPr>
        <p:grpSpPr>
          <a:xfrm>
            <a:off x="228600" y="2338572"/>
            <a:ext cx="7607934" cy="3991610"/>
            <a:chOff x="170687" y="2397251"/>
            <a:chExt cx="7607934" cy="3991610"/>
          </a:xfrm>
        </p:grpSpPr>
        <p:pic>
          <p:nvPicPr>
            <p:cNvPr id="10" name="object 10"/>
            <p:cNvPicPr/>
            <p:nvPr/>
          </p:nvPicPr>
          <p:blipFill>
            <a:blip r:embed="rId3" cstate="print"/>
            <a:stretch>
              <a:fillRect/>
            </a:stretch>
          </p:blipFill>
          <p:spPr>
            <a:xfrm>
              <a:off x="170687" y="2397251"/>
              <a:ext cx="3991355" cy="3991356"/>
            </a:xfrm>
            <a:prstGeom prst="rect">
              <a:avLst/>
            </a:prstGeom>
          </p:spPr>
        </p:pic>
        <p:pic>
          <p:nvPicPr>
            <p:cNvPr id="11" name="object 11"/>
            <p:cNvPicPr/>
            <p:nvPr/>
          </p:nvPicPr>
          <p:blipFill>
            <a:blip r:embed="rId4" cstate="print"/>
            <a:stretch>
              <a:fillRect/>
            </a:stretch>
          </p:blipFill>
          <p:spPr>
            <a:xfrm>
              <a:off x="3899916" y="4191000"/>
              <a:ext cx="3875532" cy="403860"/>
            </a:xfrm>
            <a:prstGeom prst="rect">
              <a:avLst/>
            </a:prstGeom>
          </p:spPr>
        </p:pic>
        <p:sp>
          <p:nvSpPr>
            <p:cNvPr id="12" name="object 12"/>
            <p:cNvSpPr/>
            <p:nvPr/>
          </p:nvSpPr>
          <p:spPr>
            <a:xfrm>
              <a:off x="3899916" y="4191000"/>
              <a:ext cx="3876040" cy="403860"/>
            </a:xfrm>
            <a:custGeom>
              <a:avLst/>
              <a:gdLst/>
              <a:ahLst/>
              <a:cxnLst/>
              <a:rect l="l" t="t" r="r" b="b"/>
              <a:pathLst>
                <a:path w="3876040" h="403860">
                  <a:moveTo>
                    <a:pt x="0" y="100964"/>
                  </a:moveTo>
                  <a:lnTo>
                    <a:pt x="3673602" y="100964"/>
                  </a:lnTo>
                  <a:lnTo>
                    <a:pt x="3673602" y="0"/>
                  </a:lnTo>
                  <a:lnTo>
                    <a:pt x="3875532" y="201930"/>
                  </a:lnTo>
                  <a:lnTo>
                    <a:pt x="3673602" y="403860"/>
                  </a:lnTo>
                  <a:lnTo>
                    <a:pt x="3673602" y="302894"/>
                  </a:lnTo>
                  <a:lnTo>
                    <a:pt x="0" y="302894"/>
                  </a:lnTo>
                  <a:lnTo>
                    <a:pt x="0" y="100964"/>
                  </a:lnTo>
                  <a:close/>
                </a:path>
              </a:pathLst>
            </a:custGeom>
            <a:ln w="6096">
              <a:solidFill>
                <a:srgbClr val="4471C4"/>
              </a:solidFill>
            </a:ln>
          </p:spPr>
          <p:txBody>
            <a:bodyPr wrap="square" lIns="0" tIns="0" rIns="0" bIns="0" rtlCol="0"/>
            <a:lstStyle/>
            <a:p>
              <a:endParaRPr/>
            </a:p>
          </p:txBody>
        </p:sp>
      </p:grpSp>
      <p:pic>
        <p:nvPicPr>
          <p:cNvPr id="13" name="object 13"/>
          <p:cNvPicPr/>
          <p:nvPr/>
        </p:nvPicPr>
        <p:blipFill>
          <a:blip r:embed="rId5" cstate="print"/>
          <a:stretch>
            <a:fillRect/>
          </a:stretch>
        </p:blipFill>
        <p:spPr>
          <a:xfrm>
            <a:off x="8268728" y="3073552"/>
            <a:ext cx="3359253" cy="29812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85082" y="609676"/>
            <a:ext cx="4849495" cy="667490"/>
          </a:xfrm>
          <a:prstGeom prst="rect">
            <a:avLst/>
          </a:prstGeom>
        </p:spPr>
        <p:txBody>
          <a:bodyPr vert="horz" wrap="square" lIns="0" tIns="13335" rIns="0" bIns="0" rtlCol="0">
            <a:spAutoFit/>
          </a:bodyPr>
          <a:lstStyle/>
          <a:p>
            <a:pPr marL="12700">
              <a:lnSpc>
                <a:spcPts val="5080"/>
              </a:lnSpc>
              <a:spcBef>
                <a:spcPts val="105"/>
              </a:spcBef>
            </a:pPr>
            <a:r>
              <a:rPr sz="4400" spc="-35" dirty="0">
                <a:solidFill>
                  <a:schemeClr val="accent1">
                    <a:lumMod val="50000"/>
                  </a:schemeClr>
                </a:solidFill>
              </a:rPr>
              <a:t>EDA</a:t>
            </a:r>
            <a:r>
              <a:rPr sz="4400" spc="-105" dirty="0">
                <a:solidFill>
                  <a:schemeClr val="accent1">
                    <a:lumMod val="50000"/>
                  </a:schemeClr>
                </a:solidFill>
              </a:rPr>
              <a:t> </a:t>
            </a:r>
            <a:r>
              <a:rPr sz="4400" spc="-45" dirty="0">
                <a:solidFill>
                  <a:schemeClr val="accent1">
                    <a:lumMod val="50000"/>
                  </a:schemeClr>
                </a:solidFill>
              </a:rPr>
              <a:t>Visualizations</a:t>
            </a:r>
            <a:endParaRPr sz="4400" dirty="0">
              <a:solidFill>
                <a:schemeClr val="accent1">
                  <a:lumMod val="50000"/>
                </a:schemeClr>
              </a:solidFill>
            </a:endParaRPr>
          </a:p>
        </p:txBody>
      </p:sp>
      <p:pic>
        <p:nvPicPr>
          <p:cNvPr id="3" name="object 3"/>
          <p:cNvPicPr/>
          <p:nvPr/>
        </p:nvPicPr>
        <p:blipFill>
          <a:blip r:embed="rId2" cstate="print"/>
          <a:stretch>
            <a:fillRect/>
          </a:stretch>
        </p:blipFill>
        <p:spPr>
          <a:xfrm>
            <a:off x="152400" y="1938065"/>
            <a:ext cx="5537448" cy="4021038"/>
          </a:xfrm>
          <a:prstGeom prst="rect">
            <a:avLst/>
          </a:prstGeom>
        </p:spPr>
      </p:pic>
      <p:sp>
        <p:nvSpPr>
          <p:cNvPr id="4" name="object 4"/>
          <p:cNvSpPr txBox="1"/>
          <p:nvPr/>
        </p:nvSpPr>
        <p:spPr>
          <a:xfrm>
            <a:off x="1149196" y="1230248"/>
            <a:ext cx="1975003" cy="382156"/>
          </a:xfrm>
          <a:prstGeom prst="rect">
            <a:avLst/>
          </a:prstGeom>
        </p:spPr>
        <p:txBody>
          <a:bodyPr vert="horz" wrap="square" lIns="0" tIns="12700" rIns="0" bIns="0" rtlCol="0">
            <a:spAutoFit/>
          </a:bodyPr>
          <a:lstStyle/>
          <a:p>
            <a:pPr marL="12700" algn="just">
              <a:lnSpc>
                <a:spcPct val="100000"/>
              </a:lnSpc>
              <a:spcBef>
                <a:spcPts val="100"/>
              </a:spcBef>
            </a:pPr>
            <a:r>
              <a:rPr sz="2400" spc="-5" dirty="0">
                <a:solidFill>
                  <a:schemeClr val="accent1">
                    <a:lumMod val="50000"/>
                  </a:schemeClr>
                </a:solidFill>
                <a:latin typeface="Calibri"/>
                <a:cs typeface="Calibri"/>
              </a:rPr>
              <a:t>Count</a:t>
            </a:r>
            <a:r>
              <a:rPr sz="2400" spc="-60" dirty="0">
                <a:solidFill>
                  <a:schemeClr val="accent1">
                    <a:lumMod val="50000"/>
                  </a:schemeClr>
                </a:solidFill>
                <a:latin typeface="Calibri"/>
                <a:cs typeface="Calibri"/>
              </a:rPr>
              <a:t> </a:t>
            </a:r>
            <a:r>
              <a:rPr sz="2400" spc="-10" dirty="0">
                <a:solidFill>
                  <a:schemeClr val="accent1">
                    <a:lumMod val="50000"/>
                  </a:schemeClr>
                </a:solidFill>
                <a:latin typeface="Calibri"/>
                <a:cs typeface="Calibri"/>
              </a:rPr>
              <a:t>Plot</a:t>
            </a:r>
            <a:endParaRPr sz="2400" dirty="0">
              <a:solidFill>
                <a:schemeClr val="accent1">
                  <a:lumMod val="50000"/>
                </a:schemeClr>
              </a:solidFill>
              <a:latin typeface="Calibri"/>
              <a:cs typeface="Calibri"/>
            </a:endParaRPr>
          </a:p>
        </p:txBody>
      </p:sp>
      <p:sp>
        <p:nvSpPr>
          <p:cNvPr id="8" name="TextBox 7">
            <a:extLst>
              <a:ext uri="{FF2B5EF4-FFF2-40B4-BE49-F238E27FC236}">
                <a16:creationId xmlns:a16="http://schemas.microsoft.com/office/drawing/2014/main" id="{FA0E7752-3118-E3CE-DCE1-0289CAA69934}"/>
              </a:ext>
            </a:extLst>
          </p:cNvPr>
          <p:cNvSpPr txBox="1"/>
          <p:nvPr/>
        </p:nvSpPr>
        <p:spPr>
          <a:xfrm>
            <a:off x="7391400" y="1403741"/>
            <a:ext cx="3200400" cy="369332"/>
          </a:xfrm>
          <a:prstGeom prst="rect">
            <a:avLst/>
          </a:prstGeom>
          <a:noFill/>
        </p:spPr>
        <p:txBody>
          <a:bodyPr wrap="square">
            <a:spAutoFit/>
          </a:bodyPr>
          <a:lstStyle/>
          <a:p>
            <a:pPr marL="12700">
              <a:lnSpc>
                <a:spcPct val="100000"/>
              </a:lnSpc>
              <a:spcBef>
                <a:spcPts val="100"/>
              </a:spcBef>
            </a:pPr>
            <a:r>
              <a:rPr lang="en-IN" sz="1800" spc="-15" dirty="0">
                <a:solidFill>
                  <a:schemeClr val="accent1">
                    <a:lumMod val="50000"/>
                  </a:schemeClr>
                </a:solidFill>
                <a:ea typeface="Calibri Light" panose="020F0302020204030204" pitchFamily="34" charset="0"/>
                <a:cs typeface="Calibri Light" panose="020F0302020204030204" pitchFamily="34" charset="0"/>
              </a:rPr>
              <a:t>Box</a:t>
            </a:r>
            <a:r>
              <a:rPr lang="en-IN" sz="1800" spc="-75" dirty="0">
                <a:solidFill>
                  <a:schemeClr val="accent1">
                    <a:lumMod val="50000"/>
                  </a:schemeClr>
                </a:solidFill>
                <a:ea typeface="Calibri Light" panose="020F0302020204030204" pitchFamily="34" charset="0"/>
                <a:cs typeface="Calibri Light" panose="020F0302020204030204" pitchFamily="34" charset="0"/>
              </a:rPr>
              <a:t> </a:t>
            </a:r>
            <a:r>
              <a:rPr lang="en-IN" sz="1800" spc="-10" dirty="0">
                <a:solidFill>
                  <a:schemeClr val="accent1">
                    <a:lumMod val="50000"/>
                  </a:schemeClr>
                </a:solidFill>
                <a:ea typeface="Calibri Light" panose="020F0302020204030204" pitchFamily="34" charset="0"/>
                <a:cs typeface="Calibri Light" panose="020F0302020204030204" pitchFamily="34" charset="0"/>
              </a:rPr>
              <a:t>Plot</a:t>
            </a:r>
            <a:endParaRPr lang="en-IN" sz="1800" dirty="0">
              <a:solidFill>
                <a:schemeClr val="accent1">
                  <a:lumMod val="50000"/>
                </a:schemeClr>
              </a:solidFill>
              <a:ea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B4656365-335C-3924-015F-4D3D5B611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43" y="1772236"/>
            <a:ext cx="5959356" cy="418351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09800" y="991265"/>
            <a:ext cx="1301197"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chemeClr val="accent1">
                    <a:lumMod val="50000"/>
                  </a:schemeClr>
                </a:solidFill>
                <a:latin typeface="Calibri"/>
                <a:cs typeface="Calibri"/>
              </a:rPr>
              <a:t>Pie</a:t>
            </a:r>
            <a:r>
              <a:rPr sz="1800" spc="-55" dirty="0">
                <a:latin typeface="Calibri"/>
                <a:cs typeface="Calibri"/>
              </a:rPr>
              <a:t> </a:t>
            </a:r>
            <a:r>
              <a:rPr sz="2400" spc="-10" dirty="0">
                <a:solidFill>
                  <a:schemeClr val="accent1">
                    <a:lumMod val="50000"/>
                  </a:schemeClr>
                </a:solidFill>
                <a:latin typeface="Calibri"/>
                <a:cs typeface="Calibri"/>
              </a:rPr>
              <a:t>Plot</a:t>
            </a:r>
            <a:endParaRPr sz="2400" dirty="0">
              <a:solidFill>
                <a:schemeClr val="accent1">
                  <a:lumMod val="50000"/>
                </a:schemeClr>
              </a:solidFill>
              <a:latin typeface="Calibri"/>
              <a:cs typeface="Calibri"/>
            </a:endParaRPr>
          </a:p>
        </p:txBody>
      </p:sp>
      <p:pic>
        <p:nvPicPr>
          <p:cNvPr id="11" name="Picture 10">
            <a:extLst>
              <a:ext uri="{FF2B5EF4-FFF2-40B4-BE49-F238E27FC236}">
                <a16:creationId xmlns:a16="http://schemas.microsoft.com/office/drawing/2014/main" id="{187F245E-F62A-2C89-4465-A4BE44187E6E}"/>
              </a:ext>
            </a:extLst>
          </p:cNvPr>
          <p:cNvPicPr>
            <a:picLocks noChangeAspect="1"/>
          </p:cNvPicPr>
          <p:nvPr/>
        </p:nvPicPr>
        <p:blipFill rotWithShape="1">
          <a:blip r:embed="rId2">
            <a:extLst>
              <a:ext uri="{28A0092B-C50C-407E-A947-70E740481C1C}">
                <a14:useLocalDpi xmlns:a14="http://schemas.microsoft.com/office/drawing/2010/main" val="0"/>
              </a:ext>
            </a:extLst>
          </a:blip>
          <a:srcRect l="15543"/>
          <a:stretch/>
        </p:blipFill>
        <p:spPr>
          <a:xfrm>
            <a:off x="304800" y="1718182"/>
            <a:ext cx="4595416" cy="4107436"/>
          </a:xfrm>
          <a:prstGeom prst="rect">
            <a:avLst/>
          </a:prstGeom>
        </p:spPr>
      </p:pic>
      <p:pic>
        <p:nvPicPr>
          <p:cNvPr id="4" name="object 8">
            <a:extLst>
              <a:ext uri="{FF2B5EF4-FFF2-40B4-BE49-F238E27FC236}">
                <a16:creationId xmlns:a16="http://schemas.microsoft.com/office/drawing/2014/main" id="{56873E3C-0D3B-EDE9-DA11-B0B8D3FCFD1D}"/>
              </a:ext>
            </a:extLst>
          </p:cNvPr>
          <p:cNvPicPr/>
          <p:nvPr/>
        </p:nvPicPr>
        <p:blipFill>
          <a:blip r:embed="rId3" cstate="print"/>
          <a:stretch>
            <a:fillRect/>
          </a:stretch>
        </p:blipFill>
        <p:spPr>
          <a:xfrm>
            <a:off x="4900216" y="1600200"/>
            <a:ext cx="7063184" cy="4343400"/>
          </a:xfrm>
          <a:prstGeom prst="rect">
            <a:avLst/>
          </a:prstGeom>
        </p:spPr>
      </p:pic>
      <p:sp>
        <p:nvSpPr>
          <p:cNvPr id="5" name="object 2">
            <a:extLst>
              <a:ext uri="{FF2B5EF4-FFF2-40B4-BE49-F238E27FC236}">
                <a16:creationId xmlns:a16="http://schemas.microsoft.com/office/drawing/2014/main" id="{399317D9-2042-5523-9F09-26C7E95553B3}"/>
              </a:ext>
            </a:extLst>
          </p:cNvPr>
          <p:cNvSpPr txBox="1"/>
          <p:nvPr/>
        </p:nvSpPr>
        <p:spPr>
          <a:xfrm>
            <a:off x="5791200" y="927798"/>
            <a:ext cx="548640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chemeClr val="accent1">
                    <a:lumMod val="50000"/>
                  </a:schemeClr>
                </a:solidFill>
                <a:latin typeface="Calibri"/>
                <a:cs typeface="Calibri"/>
              </a:rPr>
              <a:t>Top 20 drugs with 10/10 Rating </a:t>
            </a:r>
            <a:endParaRPr sz="2400" dirty="0">
              <a:solidFill>
                <a:schemeClr val="accent1">
                  <a:lumMod val="50000"/>
                </a:schemeClr>
              </a:solidFill>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1280" rIns="0" bIns="0" rtlCol="0">
            <a:spAutoFit/>
          </a:bodyPr>
          <a:lstStyle/>
          <a:p>
            <a:pPr marL="3798570" marR="5080" indent="-3786504">
              <a:lnSpc>
                <a:spcPts val="4320"/>
              </a:lnSpc>
              <a:spcBef>
                <a:spcPts val="640"/>
              </a:spcBef>
            </a:pPr>
            <a:r>
              <a:rPr spc="-20" dirty="0"/>
              <a:t>This</a:t>
            </a:r>
            <a:r>
              <a:rPr spc="-85" dirty="0"/>
              <a:t> </a:t>
            </a:r>
            <a:r>
              <a:rPr spc="-30" dirty="0"/>
              <a:t>barplot</a:t>
            </a:r>
            <a:r>
              <a:rPr spc="-80" dirty="0"/>
              <a:t> </a:t>
            </a:r>
            <a:r>
              <a:rPr spc="-30" dirty="0"/>
              <a:t>show</a:t>
            </a:r>
            <a:r>
              <a:rPr spc="-95" dirty="0"/>
              <a:t> </a:t>
            </a:r>
            <a:r>
              <a:rPr spc="-20" dirty="0"/>
              <a:t>the</a:t>
            </a:r>
            <a:r>
              <a:rPr spc="-75" dirty="0"/>
              <a:t> </a:t>
            </a:r>
            <a:r>
              <a:rPr spc="-30" dirty="0"/>
              <a:t>top</a:t>
            </a:r>
            <a:r>
              <a:rPr spc="-75" dirty="0"/>
              <a:t> </a:t>
            </a:r>
            <a:r>
              <a:rPr spc="-15" dirty="0"/>
              <a:t>10</a:t>
            </a:r>
            <a:r>
              <a:rPr spc="-80" dirty="0"/>
              <a:t> </a:t>
            </a:r>
            <a:r>
              <a:rPr spc="-35" dirty="0"/>
              <a:t>conditions</a:t>
            </a:r>
            <a:r>
              <a:rPr spc="-75" dirty="0"/>
              <a:t> </a:t>
            </a:r>
            <a:r>
              <a:rPr spc="-20" dirty="0"/>
              <a:t>the</a:t>
            </a:r>
            <a:r>
              <a:rPr spc="-75" dirty="0"/>
              <a:t> </a:t>
            </a:r>
            <a:r>
              <a:rPr spc="-30" dirty="0"/>
              <a:t>people </a:t>
            </a:r>
            <a:r>
              <a:rPr spc="-885" dirty="0"/>
              <a:t> </a:t>
            </a:r>
            <a:r>
              <a:rPr spc="-40" dirty="0"/>
              <a:t>are</a:t>
            </a:r>
            <a:r>
              <a:rPr spc="-95" dirty="0"/>
              <a:t> </a:t>
            </a:r>
            <a:r>
              <a:rPr spc="-45" dirty="0"/>
              <a:t>suffering.</a:t>
            </a:r>
          </a:p>
        </p:txBody>
      </p:sp>
      <p:pic>
        <p:nvPicPr>
          <p:cNvPr id="3" name="object 3"/>
          <p:cNvPicPr/>
          <p:nvPr/>
        </p:nvPicPr>
        <p:blipFill>
          <a:blip r:embed="rId2" cstate="print"/>
          <a:stretch>
            <a:fillRect/>
          </a:stretch>
        </p:blipFill>
        <p:spPr>
          <a:xfrm>
            <a:off x="1579369" y="1853468"/>
            <a:ext cx="9346698" cy="38615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98316" y="614553"/>
            <a:ext cx="5635625" cy="635000"/>
          </a:xfrm>
          <a:prstGeom prst="rect">
            <a:avLst/>
          </a:prstGeom>
        </p:spPr>
        <p:txBody>
          <a:bodyPr vert="horz" wrap="square" lIns="0" tIns="12065" rIns="0" bIns="0" rtlCol="0">
            <a:spAutoFit/>
          </a:bodyPr>
          <a:lstStyle/>
          <a:p>
            <a:pPr marL="12700">
              <a:lnSpc>
                <a:spcPct val="100000"/>
              </a:lnSpc>
              <a:spcBef>
                <a:spcPts val="95"/>
              </a:spcBef>
            </a:pPr>
            <a:r>
              <a:rPr spc="-85" dirty="0">
                <a:solidFill>
                  <a:schemeClr val="accent1">
                    <a:lumMod val="50000"/>
                  </a:schemeClr>
                </a:solidFill>
              </a:rPr>
              <a:t>Word</a:t>
            </a:r>
            <a:r>
              <a:rPr spc="-105" dirty="0">
                <a:solidFill>
                  <a:schemeClr val="accent1">
                    <a:lumMod val="50000"/>
                  </a:schemeClr>
                </a:solidFill>
              </a:rPr>
              <a:t> </a:t>
            </a:r>
            <a:r>
              <a:rPr spc="-20" dirty="0">
                <a:solidFill>
                  <a:schemeClr val="accent1">
                    <a:lumMod val="50000"/>
                  </a:schemeClr>
                </a:solidFill>
              </a:rPr>
              <a:t>cloud</a:t>
            </a:r>
            <a:r>
              <a:rPr spc="-100" dirty="0">
                <a:solidFill>
                  <a:schemeClr val="accent1">
                    <a:lumMod val="50000"/>
                  </a:schemeClr>
                </a:solidFill>
              </a:rPr>
              <a:t> </a:t>
            </a:r>
            <a:r>
              <a:rPr spc="-40" dirty="0">
                <a:solidFill>
                  <a:schemeClr val="accent1">
                    <a:lumMod val="50000"/>
                  </a:schemeClr>
                </a:solidFill>
              </a:rPr>
              <a:t>For</a:t>
            </a:r>
            <a:r>
              <a:rPr lang="en-IN" spc="-40" dirty="0">
                <a:solidFill>
                  <a:schemeClr val="accent1">
                    <a:lumMod val="50000"/>
                  </a:schemeClr>
                </a:solidFill>
              </a:rPr>
              <a:t> Conditions</a:t>
            </a:r>
            <a:endParaRPr spc="-35" dirty="0">
              <a:solidFill>
                <a:schemeClr val="accent1">
                  <a:lumMod val="50000"/>
                </a:schemeClr>
              </a:solidFill>
            </a:endParaRPr>
          </a:p>
        </p:txBody>
      </p:sp>
      <p:pic>
        <p:nvPicPr>
          <p:cNvPr id="6" name="Picture 5">
            <a:extLst>
              <a:ext uri="{FF2B5EF4-FFF2-40B4-BE49-F238E27FC236}">
                <a16:creationId xmlns:a16="http://schemas.microsoft.com/office/drawing/2014/main" id="{3C312942-7DB0-6ABE-A3D1-202579BCD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71599"/>
            <a:ext cx="5334000" cy="4871847"/>
          </a:xfrm>
          <a:prstGeom prst="rect">
            <a:avLst/>
          </a:prstGeom>
        </p:spPr>
      </p:pic>
      <p:pic>
        <p:nvPicPr>
          <p:cNvPr id="2" name="Picture 1">
            <a:extLst>
              <a:ext uri="{FF2B5EF4-FFF2-40B4-BE49-F238E27FC236}">
                <a16:creationId xmlns:a16="http://schemas.microsoft.com/office/drawing/2014/main" id="{C28B7255-62B1-2DE9-E2F4-A505DAF40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459804"/>
            <a:ext cx="6019800" cy="47836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7817A-77E5-3A0E-6E79-54088DD4C91A}"/>
              </a:ext>
            </a:extLst>
          </p:cNvPr>
          <p:cNvSpPr>
            <a:spLocks noGrp="1"/>
          </p:cNvSpPr>
          <p:nvPr>
            <p:ph type="title"/>
          </p:nvPr>
        </p:nvSpPr>
        <p:spPr>
          <a:xfrm>
            <a:off x="958697" y="367995"/>
            <a:ext cx="10274604" cy="615553"/>
          </a:xfrm>
        </p:spPr>
        <p:txBody>
          <a:bodyPr/>
          <a:lstStyle/>
          <a:p>
            <a:pPr algn="ctr"/>
            <a:r>
              <a:rPr lang="en-US" spc="-85" dirty="0">
                <a:solidFill>
                  <a:schemeClr val="accent1">
                    <a:lumMod val="50000"/>
                  </a:schemeClr>
                </a:solidFill>
              </a:rPr>
              <a:t>Word</a:t>
            </a:r>
            <a:r>
              <a:rPr lang="en-US" spc="-105" dirty="0">
                <a:solidFill>
                  <a:schemeClr val="accent1">
                    <a:lumMod val="50000"/>
                  </a:schemeClr>
                </a:solidFill>
              </a:rPr>
              <a:t> </a:t>
            </a:r>
            <a:r>
              <a:rPr lang="en-US" spc="-20" dirty="0">
                <a:solidFill>
                  <a:schemeClr val="accent1">
                    <a:lumMod val="50000"/>
                  </a:schemeClr>
                </a:solidFill>
              </a:rPr>
              <a:t>cloud</a:t>
            </a:r>
            <a:r>
              <a:rPr lang="en-US" spc="-100" dirty="0">
                <a:solidFill>
                  <a:schemeClr val="accent1">
                    <a:lumMod val="50000"/>
                  </a:schemeClr>
                </a:solidFill>
              </a:rPr>
              <a:t> </a:t>
            </a:r>
            <a:r>
              <a:rPr lang="en-US" spc="-40" dirty="0">
                <a:solidFill>
                  <a:schemeClr val="accent1">
                    <a:lumMod val="50000"/>
                  </a:schemeClr>
                </a:solidFill>
              </a:rPr>
              <a:t>For</a:t>
            </a:r>
            <a:r>
              <a:rPr lang="en-US" spc="-70" dirty="0">
                <a:solidFill>
                  <a:schemeClr val="accent1">
                    <a:lumMod val="50000"/>
                  </a:schemeClr>
                </a:solidFill>
              </a:rPr>
              <a:t> </a:t>
            </a:r>
            <a:r>
              <a:rPr lang="en-US" spc="-25" dirty="0">
                <a:solidFill>
                  <a:schemeClr val="accent1">
                    <a:lumMod val="50000"/>
                  </a:schemeClr>
                </a:solidFill>
              </a:rPr>
              <a:t>Diabetes Type 2</a:t>
            </a:r>
            <a:endParaRPr lang="en-US" dirty="0">
              <a:solidFill>
                <a:schemeClr val="accent1">
                  <a:lumMod val="50000"/>
                </a:schemeClr>
              </a:solidFill>
            </a:endParaRPr>
          </a:p>
        </p:txBody>
      </p:sp>
      <p:pic>
        <p:nvPicPr>
          <p:cNvPr id="5" name="Picture 4">
            <a:extLst>
              <a:ext uri="{FF2B5EF4-FFF2-40B4-BE49-F238E27FC236}">
                <a16:creationId xmlns:a16="http://schemas.microsoft.com/office/drawing/2014/main" id="{77B54A37-7961-AECD-75B6-222C7A741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433" y="1066801"/>
            <a:ext cx="7506167" cy="4419600"/>
          </a:xfrm>
          <a:prstGeom prst="rect">
            <a:avLst/>
          </a:prstGeom>
        </p:spPr>
      </p:pic>
    </p:spTree>
    <p:extLst>
      <p:ext uri="{BB962C8B-B14F-4D97-AF65-F5344CB8AC3E}">
        <p14:creationId xmlns:p14="http://schemas.microsoft.com/office/powerpoint/2010/main" val="127461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912108" y="524765"/>
            <a:ext cx="4547235" cy="697230"/>
          </a:xfrm>
          <a:prstGeom prst="rect">
            <a:avLst/>
          </a:prstGeom>
        </p:spPr>
        <p:txBody>
          <a:bodyPr vert="horz" wrap="square" lIns="0" tIns="13335" rIns="0" bIns="0" rtlCol="0">
            <a:spAutoFit/>
          </a:bodyPr>
          <a:lstStyle/>
          <a:p>
            <a:pPr marL="12700">
              <a:lnSpc>
                <a:spcPct val="100000"/>
              </a:lnSpc>
              <a:spcBef>
                <a:spcPts val="105"/>
              </a:spcBef>
            </a:pPr>
            <a:r>
              <a:rPr sz="4400" spc="-50" dirty="0">
                <a:solidFill>
                  <a:schemeClr val="accent1">
                    <a:lumMod val="50000"/>
                  </a:schemeClr>
                </a:solidFill>
              </a:rPr>
              <a:t>Sentimental</a:t>
            </a:r>
            <a:r>
              <a:rPr sz="4400" spc="-125" dirty="0">
                <a:solidFill>
                  <a:schemeClr val="accent1">
                    <a:lumMod val="50000"/>
                  </a:schemeClr>
                </a:solidFill>
              </a:rPr>
              <a:t> </a:t>
            </a:r>
            <a:r>
              <a:rPr sz="4400" spc="-35" dirty="0">
                <a:solidFill>
                  <a:schemeClr val="accent1">
                    <a:lumMod val="50000"/>
                  </a:schemeClr>
                </a:solidFill>
              </a:rPr>
              <a:t>Analysis</a:t>
            </a:r>
            <a:endParaRPr sz="4400" dirty="0">
              <a:solidFill>
                <a:schemeClr val="accent1">
                  <a:lumMod val="50000"/>
                </a:schemeClr>
              </a:solidFill>
            </a:endParaRPr>
          </a:p>
        </p:txBody>
      </p:sp>
      <p:pic>
        <p:nvPicPr>
          <p:cNvPr id="4" name="object 4"/>
          <p:cNvPicPr/>
          <p:nvPr/>
        </p:nvPicPr>
        <p:blipFill>
          <a:blip r:embed="rId2" cstate="print"/>
          <a:stretch>
            <a:fillRect/>
          </a:stretch>
        </p:blipFill>
        <p:spPr>
          <a:xfrm>
            <a:off x="456303" y="1447800"/>
            <a:ext cx="4110228" cy="3014328"/>
          </a:xfrm>
          <a:prstGeom prst="rect">
            <a:avLst/>
          </a:prstGeom>
        </p:spPr>
      </p:pic>
      <p:pic>
        <p:nvPicPr>
          <p:cNvPr id="7" name="Picture 6">
            <a:extLst>
              <a:ext uri="{FF2B5EF4-FFF2-40B4-BE49-F238E27FC236}">
                <a16:creationId xmlns:a16="http://schemas.microsoft.com/office/drawing/2014/main" id="{AA5A200C-F859-6430-9AE3-EC95AEF32DB6}"/>
              </a:ext>
            </a:extLst>
          </p:cNvPr>
          <p:cNvPicPr>
            <a:picLocks noChangeAspect="1"/>
          </p:cNvPicPr>
          <p:nvPr/>
        </p:nvPicPr>
        <p:blipFill rotWithShape="1">
          <a:blip r:embed="rId3"/>
          <a:srcRect l="5625" t="54443" r="44375" b="33335"/>
          <a:stretch/>
        </p:blipFill>
        <p:spPr>
          <a:xfrm>
            <a:off x="4800600" y="1600200"/>
            <a:ext cx="6096000" cy="838200"/>
          </a:xfrm>
          <a:prstGeom prst="rect">
            <a:avLst/>
          </a:prstGeom>
        </p:spPr>
      </p:pic>
      <p:pic>
        <p:nvPicPr>
          <p:cNvPr id="9" name="Picture 8">
            <a:extLst>
              <a:ext uri="{FF2B5EF4-FFF2-40B4-BE49-F238E27FC236}">
                <a16:creationId xmlns:a16="http://schemas.microsoft.com/office/drawing/2014/main" id="{653814B7-B699-01E1-2D16-729B891F9D8E}"/>
              </a:ext>
            </a:extLst>
          </p:cNvPr>
          <p:cNvPicPr>
            <a:picLocks noChangeAspect="1"/>
          </p:cNvPicPr>
          <p:nvPr/>
        </p:nvPicPr>
        <p:blipFill rotWithShape="1">
          <a:blip r:embed="rId4"/>
          <a:srcRect l="16242" t="45555" r="55412" b="28889"/>
          <a:stretch/>
        </p:blipFill>
        <p:spPr>
          <a:xfrm>
            <a:off x="4902069" y="2957476"/>
            <a:ext cx="5893062" cy="2590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41775" y="667638"/>
            <a:ext cx="4130675" cy="627736"/>
          </a:xfrm>
          <a:prstGeom prst="rect">
            <a:avLst/>
          </a:prstGeom>
        </p:spPr>
        <p:txBody>
          <a:bodyPr vert="horz" wrap="square" lIns="0" tIns="12065" rIns="0" bIns="0" rtlCol="0">
            <a:spAutoFit/>
          </a:bodyPr>
          <a:lstStyle/>
          <a:p>
            <a:pPr marL="12700">
              <a:lnSpc>
                <a:spcPct val="100000"/>
              </a:lnSpc>
              <a:spcBef>
                <a:spcPts val="95"/>
              </a:spcBef>
            </a:pPr>
            <a:r>
              <a:rPr spc="-50" dirty="0">
                <a:solidFill>
                  <a:schemeClr val="accent1">
                    <a:lumMod val="50000"/>
                  </a:schemeClr>
                </a:solidFill>
              </a:rPr>
              <a:t>Sentimental</a:t>
            </a:r>
            <a:r>
              <a:rPr spc="-90" dirty="0">
                <a:solidFill>
                  <a:schemeClr val="accent1">
                    <a:lumMod val="50000"/>
                  </a:schemeClr>
                </a:solidFill>
              </a:rPr>
              <a:t> </a:t>
            </a:r>
            <a:r>
              <a:rPr spc="-35" dirty="0">
                <a:solidFill>
                  <a:schemeClr val="accent1">
                    <a:lumMod val="50000"/>
                  </a:schemeClr>
                </a:solidFill>
              </a:rPr>
              <a:t>Analysis</a:t>
            </a:r>
          </a:p>
        </p:txBody>
      </p:sp>
      <p:pic>
        <p:nvPicPr>
          <p:cNvPr id="8" name="Picture 7">
            <a:extLst>
              <a:ext uri="{FF2B5EF4-FFF2-40B4-BE49-F238E27FC236}">
                <a16:creationId xmlns:a16="http://schemas.microsoft.com/office/drawing/2014/main" id="{78086AB6-B1C5-671E-08E1-9E61772B8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082" y="1524000"/>
            <a:ext cx="6873836" cy="48238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800" y="609676"/>
            <a:ext cx="6477000" cy="690574"/>
          </a:xfrm>
          <a:prstGeom prst="rect">
            <a:avLst/>
          </a:prstGeom>
        </p:spPr>
        <p:txBody>
          <a:bodyPr vert="horz" wrap="square" lIns="0" tIns="13335" rIns="0" bIns="0" rtlCol="0">
            <a:spAutoFit/>
          </a:bodyPr>
          <a:lstStyle/>
          <a:p>
            <a:pPr marL="12700">
              <a:lnSpc>
                <a:spcPct val="100000"/>
              </a:lnSpc>
              <a:spcBef>
                <a:spcPts val="105"/>
              </a:spcBef>
            </a:pPr>
            <a:r>
              <a:rPr lang="en-IN" sz="4400" dirty="0">
                <a:latin typeface="Arial Black"/>
                <a:cs typeface="Arial Black"/>
              </a:rPr>
              <a:t>Data Pre-processing</a:t>
            </a:r>
            <a:endParaRPr sz="4400" dirty="0">
              <a:latin typeface="Arial Black"/>
              <a:cs typeface="Arial Black"/>
            </a:endParaRPr>
          </a:p>
        </p:txBody>
      </p:sp>
      <p:pic>
        <p:nvPicPr>
          <p:cNvPr id="5" name="Picture 4">
            <a:extLst>
              <a:ext uri="{FF2B5EF4-FFF2-40B4-BE49-F238E27FC236}">
                <a16:creationId xmlns:a16="http://schemas.microsoft.com/office/drawing/2014/main" id="{69AFB692-F3D6-A331-EDAF-A0F54B61A6E5}"/>
              </a:ext>
            </a:extLst>
          </p:cNvPr>
          <p:cNvPicPr>
            <a:picLocks noChangeAspect="1"/>
          </p:cNvPicPr>
          <p:nvPr/>
        </p:nvPicPr>
        <p:blipFill rotWithShape="1">
          <a:blip r:embed="rId2"/>
          <a:srcRect l="16250" t="45556" r="56250" b="42222"/>
          <a:stretch/>
        </p:blipFill>
        <p:spPr>
          <a:xfrm>
            <a:off x="1676400" y="1575829"/>
            <a:ext cx="5410200" cy="838200"/>
          </a:xfrm>
          <a:prstGeom prst="rect">
            <a:avLst/>
          </a:prstGeom>
        </p:spPr>
      </p:pic>
      <p:pic>
        <p:nvPicPr>
          <p:cNvPr id="7" name="Picture 6">
            <a:extLst>
              <a:ext uri="{FF2B5EF4-FFF2-40B4-BE49-F238E27FC236}">
                <a16:creationId xmlns:a16="http://schemas.microsoft.com/office/drawing/2014/main" id="{B33121E0-20A9-6387-C9A8-2A944D04FD8C}"/>
              </a:ext>
            </a:extLst>
          </p:cNvPr>
          <p:cNvPicPr>
            <a:picLocks noChangeAspect="1"/>
          </p:cNvPicPr>
          <p:nvPr/>
        </p:nvPicPr>
        <p:blipFill rotWithShape="1">
          <a:blip r:embed="rId3"/>
          <a:srcRect l="15625" t="40001" r="16250" b="7777"/>
          <a:stretch/>
        </p:blipFill>
        <p:spPr>
          <a:xfrm>
            <a:off x="1676400" y="2639291"/>
            <a:ext cx="8305800" cy="3581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6621" y="609676"/>
            <a:ext cx="2244090" cy="690574"/>
          </a:xfrm>
          <a:prstGeom prst="rect">
            <a:avLst/>
          </a:prstGeom>
        </p:spPr>
        <p:txBody>
          <a:bodyPr vert="horz" wrap="square" lIns="0" tIns="13335" rIns="0" bIns="0" rtlCol="0">
            <a:spAutoFit/>
          </a:bodyPr>
          <a:lstStyle/>
          <a:p>
            <a:pPr marL="12700">
              <a:lnSpc>
                <a:spcPct val="100000"/>
              </a:lnSpc>
              <a:spcBef>
                <a:spcPts val="105"/>
              </a:spcBef>
            </a:pPr>
            <a:r>
              <a:rPr lang="en-IN" sz="4400" dirty="0"/>
              <a:t> </a:t>
            </a:r>
            <a:endParaRPr sz="4400" dirty="0"/>
          </a:p>
        </p:txBody>
      </p:sp>
      <p:pic>
        <p:nvPicPr>
          <p:cNvPr id="4" name="Picture 3">
            <a:extLst>
              <a:ext uri="{FF2B5EF4-FFF2-40B4-BE49-F238E27FC236}">
                <a16:creationId xmlns:a16="http://schemas.microsoft.com/office/drawing/2014/main" id="{5E25FC12-A978-7B7C-5D9F-5203922401B2}"/>
              </a:ext>
            </a:extLst>
          </p:cNvPr>
          <p:cNvPicPr>
            <a:picLocks noChangeAspect="1"/>
          </p:cNvPicPr>
          <p:nvPr/>
        </p:nvPicPr>
        <p:blipFill rotWithShape="1">
          <a:blip r:embed="rId2"/>
          <a:srcRect l="16250" t="50000" r="36667" b="8890"/>
          <a:stretch/>
        </p:blipFill>
        <p:spPr>
          <a:xfrm>
            <a:off x="381000" y="1981200"/>
            <a:ext cx="5334000" cy="3589774"/>
          </a:xfrm>
          <a:prstGeom prst="rect">
            <a:avLst/>
          </a:prstGeom>
        </p:spPr>
      </p:pic>
      <p:pic>
        <p:nvPicPr>
          <p:cNvPr id="6" name="Picture 5">
            <a:extLst>
              <a:ext uri="{FF2B5EF4-FFF2-40B4-BE49-F238E27FC236}">
                <a16:creationId xmlns:a16="http://schemas.microsoft.com/office/drawing/2014/main" id="{17B6081A-B8B7-D1A8-71C2-C5F63D1AF433}"/>
              </a:ext>
            </a:extLst>
          </p:cNvPr>
          <p:cNvPicPr>
            <a:picLocks noChangeAspect="1"/>
          </p:cNvPicPr>
          <p:nvPr/>
        </p:nvPicPr>
        <p:blipFill rotWithShape="1">
          <a:blip r:embed="rId3"/>
          <a:srcRect l="16250" t="34444" r="50000" b="12222"/>
          <a:stretch/>
        </p:blipFill>
        <p:spPr>
          <a:xfrm>
            <a:off x="6348048" y="1913374"/>
            <a:ext cx="5029200" cy="3657600"/>
          </a:xfrm>
          <a:prstGeom prst="rect">
            <a:avLst/>
          </a:prstGeom>
        </p:spPr>
      </p:pic>
      <p:sp>
        <p:nvSpPr>
          <p:cNvPr id="7" name="object 3">
            <a:extLst>
              <a:ext uri="{FF2B5EF4-FFF2-40B4-BE49-F238E27FC236}">
                <a16:creationId xmlns:a16="http://schemas.microsoft.com/office/drawing/2014/main" id="{337ADA03-772D-B56B-6AAD-9238DCCFF945}"/>
              </a:ext>
            </a:extLst>
          </p:cNvPr>
          <p:cNvSpPr txBox="1">
            <a:spLocks/>
          </p:cNvSpPr>
          <p:nvPr/>
        </p:nvSpPr>
        <p:spPr>
          <a:xfrm>
            <a:off x="1219200" y="699121"/>
            <a:ext cx="9372599" cy="627736"/>
          </a:xfrm>
          <a:prstGeom prst="rect">
            <a:avLst/>
          </a:prstGeom>
        </p:spPr>
        <p:txBody>
          <a:bodyPr vert="horz" wrap="square" lIns="0" tIns="12065" rIns="0" bIns="0" rtlCol="0">
            <a:spAutoFit/>
          </a:bodyPr>
          <a:lstStyle>
            <a:lvl1pPr>
              <a:defRPr sz="4000" b="0" i="0">
                <a:solidFill>
                  <a:srgbClr val="44536A"/>
                </a:solidFill>
                <a:latin typeface="Calibri Light"/>
                <a:ea typeface="+mj-ea"/>
                <a:cs typeface="Calibri Light"/>
              </a:defRPr>
            </a:lvl1pPr>
          </a:lstStyle>
          <a:p>
            <a:pPr marL="12700">
              <a:spcBef>
                <a:spcPts val="95"/>
              </a:spcBef>
            </a:pPr>
            <a:r>
              <a:rPr lang="en-IN" kern="0" spc="-50" dirty="0">
                <a:solidFill>
                  <a:schemeClr val="accent1">
                    <a:lumMod val="50000"/>
                  </a:schemeClr>
                </a:solidFill>
              </a:rPr>
              <a:t>Applying Count Vectorizer &amp; </a:t>
            </a:r>
            <a:r>
              <a:rPr lang="en-IN" kern="0" spc="-50" dirty="0" err="1">
                <a:solidFill>
                  <a:schemeClr val="accent1">
                    <a:lumMod val="50000"/>
                  </a:schemeClr>
                </a:solidFill>
              </a:rPr>
              <a:t>Tf-idf</a:t>
            </a:r>
            <a:r>
              <a:rPr lang="en-IN" kern="0" spc="-50" dirty="0">
                <a:solidFill>
                  <a:schemeClr val="accent1">
                    <a:lumMod val="50000"/>
                  </a:schemeClr>
                </a:solidFill>
              </a:rPr>
              <a:t> Vectorizer</a:t>
            </a:r>
            <a:endParaRPr lang="en-IN" kern="0" spc="-35" dirty="0">
              <a:solidFill>
                <a:schemeClr val="accent1">
                  <a:lumMod val="5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1400" y="609676"/>
            <a:ext cx="4495800" cy="690574"/>
          </a:xfrm>
          <a:prstGeom prst="rect">
            <a:avLst/>
          </a:prstGeom>
        </p:spPr>
        <p:txBody>
          <a:bodyPr vert="horz" wrap="square" lIns="0" tIns="13335" rIns="0" bIns="0" rtlCol="0">
            <a:spAutoFit/>
          </a:bodyPr>
          <a:lstStyle/>
          <a:p>
            <a:pPr marL="12700">
              <a:lnSpc>
                <a:spcPct val="100000"/>
              </a:lnSpc>
              <a:spcBef>
                <a:spcPts val="105"/>
              </a:spcBef>
            </a:pPr>
            <a:r>
              <a:rPr lang="en-IN" sz="4400" spc="-25" dirty="0">
                <a:solidFill>
                  <a:srgbClr val="000000"/>
                </a:solidFill>
              </a:rPr>
              <a:t>Model Building</a:t>
            </a:r>
            <a:endParaRPr sz="4400" dirty="0"/>
          </a:p>
        </p:txBody>
      </p:sp>
      <p:pic>
        <p:nvPicPr>
          <p:cNvPr id="4" name="Picture 3">
            <a:extLst>
              <a:ext uri="{FF2B5EF4-FFF2-40B4-BE49-F238E27FC236}">
                <a16:creationId xmlns:a16="http://schemas.microsoft.com/office/drawing/2014/main" id="{98214FAD-C24C-30A9-DA04-00624F05B309}"/>
              </a:ext>
            </a:extLst>
          </p:cNvPr>
          <p:cNvPicPr>
            <a:picLocks noChangeAspect="1"/>
          </p:cNvPicPr>
          <p:nvPr/>
        </p:nvPicPr>
        <p:blipFill rotWithShape="1">
          <a:blip r:embed="rId2"/>
          <a:srcRect l="15158" t="32223" r="45467" b="18889"/>
          <a:stretch/>
        </p:blipFill>
        <p:spPr>
          <a:xfrm>
            <a:off x="0" y="2438400"/>
            <a:ext cx="4800600" cy="3352800"/>
          </a:xfrm>
          <a:prstGeom prst="rect">
            <a:avLst/>
          </a:prstGeom>
        </p:spPr>
      </p:pic>
      <p:pic>
        <p:nvPicPr>
          <p:cNvPr id="6" name="Picture 5">
            <a:extLst>
              <a:ext uri="{FF2B5EF4-FFF2-40B4-BE49-F238E27FC236}">
                <a16:creationId xmlns:a16="http://schemas.microsoft.com/office/drawing/2014/main" id="{B7200C17-0320-BE40-56E8-254A5E9BD768}"/>
              </a:ext>
            </a:extLst>
          </p:cNvPr>
          <p:cNvPicPr>
            <a:picLocks noChangeAspect="1"/>
          </p:cNvPicPr>
          <p:nvPr/>
        </p:nvPicPr>
        <p:blipFill rotWithShape="1">
          <a:blip r:embed="rId3"/>
          <a:srcRect l="16092" t="36667" r="27033" b="12222"/>
          <a:stretch/>
        </p:blipFill>
        <p:spPr>
          <a:xfrm>
            <a:off x="4876800" y="2362200"/>
            <a:ext cx="6934200" cy="3505200"/>
          </a:xfrm>
          <a:prstGeom prst="rect">
            <a:avLst/>
          </a:prstGeom>
        </p:spPr>
      </p:pic>
      <p:pic>
        <p:nvPicPr>
          <p:cNvPr id="8" name="Picture 7">
            <a:extLst>
              <a:ext uri="{FF2B5EF4-FFF2-40B4-BE49-F238E27FC236}">
                <a16:creationId xmlns:a16="http://schemas.microsoft.com/office/drawing/2014/main" id="{BFD5C8E0-5A40-AD6F-AB5B-BEC0AC04585A}"/>
              </a:ext>
            </a:extLst>
          </p:cNvPr>
          <p:cNvPicPr>
            <a:picLocks noChangeAspect="1"/>
          </p:cNvPicPr>
          <p:nvPr/>
        </p:nvPicPr>
        <p:blipFill rotWithShape="1">
          <a:blip r:embed="rId4"/>
          <a:srcRect l="16250" t="39930" r="14375" b="50000"/>
          <a:stretch/>
        </p:blipFill>
        <p:spPr>
          <a:xfrm>
            <a:off x="457200" y="1524038"/>
            <a:ext cx="8458200" cy="6905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53000" y="528915"/>
            <a:ext cx="2011045" cy="697230"/>
          </a:xfrm>
          <a:prstGeom prst="rect">
            <a:avLst/>
          </a:prstGeom>
        </p:spPr>
        <p:txBody>
          <a:bodyPr vert="horz" wrap="square" lIns="0" tIns="13335" rIns="0" bIns="0" rtlCol="0">
            <a:spAutoFit/>
          </a:bodyPr>
          <a:lstStyle/>
          <a:p>
            <a:pPr marL="12700">
              <a:lnSpc>
                <a:spcPct val="100000"/>
              </a:lnSpc>
              <a:spcBef>
                <a:spcPts val="105"/>
              </a:spcBef>
            </a:pPr>
            <a:r>
              <a:rPr sz="4400" spc="-50" dirty="0">
                <a:solidFill>
                  <a:schemeClr val="accent1">
                    <a:lumMod val="50000"/>
                  </a:schemeClr>
                </a:solidFill>
              </a:rPr>
              <a:t>Contents</a:t>
            </a:r>
            <a:endParaRPr sz="4400" dirty="0">
              <a:solidFill>
                <a:schemeClr val="accent1">
                  <a:lumMod val="50000"/>
                </a:schemeClr>
              </a:solidFill>
            </a:endParaRPr>
          </a:p>
        </p:txBody>
      </p:sp>
      <p:sp>
        <p:nvSpPr>
          <p:cNvPr id="4" name="object 4"/>
          <p:cNvSpPr txBox="1"/>
          <p:nvPr/>
        </p:nvSpPr>
        <p:spPr>
          <a:xfrm>
            <a:off x="1219200" y="1189216"/>
            <a:ext cx="3899535" cy="4670509"/>
          </a:xfrm>
          <a:prstGeom prst="rect">
            <a:avLst/>
          </a:prstGeom>
        </p:spPr>
        <p:txBody>
          <a:bodyPr vert="horz" wrap="square" lIns="0" tIns="53340" rIns="0" bIns="0" rtlCol="0">
            <a:spAutoFit/>
          </a:bodyPr>
          <a:lstStyle/>
          <a:p>
            <a:pPr marL="241300" indent="-229235">
              <a:lnSpc>
                <a:spcPct val="100000"/>
              </a:lnSpc>
              <a:spcBef>
                <a:spcPts val="420"/>
              </a:spcBef>
              <a:buFont typeface="Arial MT"/>
              <a:buChar char="•"/>
              <a:tabLst>
                <a:tab pos="241935" algn="l"/>
              </a:tabLst>
            </a:pPr>
            <a:r>
              <a:rPr sz="2800" spc="-5" dirty="0">
                <a:latin typeface="Calibri"/>
                <a:cs typeface="Calibri"/>
              </a:rPr>
              <a:t>Business </a:t>
            </a:r>
            <a:r>
              <a:rPr sz="2800" spc="-10" dirty="0">
                <a:latin typeface="Calibri"/>
                <a:cs typeface="Calibri"/>
              </a:rPr>
              <a:t>Objective</a:t>
            </a:r>
            <a:endParaRPr sz="2800" dirty="0">
              <a:latin typeface="Calibri"/>
              <a:cs typeface="Calibri"/>
            </a:endParaRPr>
          </a:p>
          <a:p>
            <a:pPr marL="241300" indent="-229235">
              <a:lnSpc>
                <a:spcPct val="100000"/>
              </a:lnSpc>
              <a:spcBef>
                <a:spcPts val="325"/>
              </a:spcBef>
              <a:buFont typeface="Arial MT"/>
              <a:buChar char="•"/>
              <a:tabLst>
                <a:tab pos="241935" algn="l"/>
              </a:tabLst>
            </a:pPr>
            <a:r>
              <a:rPr sz="2800" spc="-15" dirty="0">
                <a:latin typeface="Calibri"/>
                <a:cs typeface="Calibri"/>
              </a:rPr>
              <a:t>Project</a:t>
            </a:r>
            <a:r>
              <a:rPr sz="2800" spc="-5" dirty="0">
                <a:latin typeface="Calibri"/>
                <a:cs typeface="Calibri"/>
              </a:rPr>
              <a:t> </a:t>
            </a:r>
            <a:r>
              <a:rPr sz="2800" spc="-15" dirty="0">
                <a:latin typeface="Calibri"/>
                <a:cs typeface="Calibri"/>
              </a:rPr>
              <a:t>Architecture</a:t>
            </a:r>
            <a:endParaRPr sz="2800" dirty="0">
              <a:latin typeface="Calibri"/>
              <a:cs typeface="Calibri"/>
            </a:endParaRPr>
          </a:p>
          <a:p>
            <a:pPr marL="241300" indent="-229235">
              <a:lnSpc>
                <a:spcPct val="100000"/>
              </a:lnSpc>
              <a:spcBef>
                <a:spcPts val="340"/>
              </a:spcBef>
              <a:buFont typeface="Arial MT"/>
              <a:buChar char="•"/>
              <a:tabLst>
                <a:tab pos="241935" algn="l"/>
              </a:tabLst>
            </a:pPr>
            <a:r>
              <a:rPr sz="2800" spc="-20" dirty="0">
                <a:latin typeface="Calibri"/>
                <a:cs typeface="Calibri"/>
              </a:rPr>
              <a:t>Data </a:t>
            </a:r>
            <a:r>
              <a:rPr sz="2800" spc="-5" dirty="0">
                <a:latin typeface="Calibri"/>
                <a:cs typeface="Calibri"/>
              </a:rPr>
              <a:t>Collection</a:t>
            </a:r>
            <a:r>
              <a:rPr sz="2800" spc="-10" dirty="0">
                <a:latin typeface="Calibri"/>
                <a:cs typeface="Calibri"/>
              </a:rPr>
              <a:t> </a:t>
            </a:r>
            <a:r>
              <a:rPr sz="2800" spc="-5" dirty="0">
                <a:latin typeface="Calibri"/>
                <a:cs typeface="Calibri"/>
              </a:rPr>
              <a:t>&amp;</a:t>
            </a:r>
            <a:r>
              <a:rPr sz="2800" spc="-20" dirty="0">
                <a:latin typeface="Calibri"/>
                <a:cs typeface="Calibri"/>
              </a:rPr>
              <a:t> </a:t>
            </a:r>
            <a:r>
              <a:rPr sz="2800" spc="-15" dirty="0">
                <a:latin typeface="Calibri"/>
                <a:cs typeface="Calibri"/>
              </a:rPr>
              <a:t>Details</a:t>
            </a:r>
            <a:endParaRPr sz="2800" dirty="0">
              <a:latin typeface="Calibri"/>
              <a:cs typeface="Calibri"/>
            </a:endParaRPr>
          </a:p>
          <a:p>
            <a:pPr marL="241300" indent="-229235">
              <a:lnSpc>
                <a:spcPct val="100000"/>
              </a:lnSpc>
              <a:spcBef>
                <a:spcPts val="325"/>
              </a:spcBef>
              <a:buFont typeface="Arial MT"/>
              <a:buChar char="•"/>
              <a:tabLst>
                <a:tab pos="241935" algn="l"/>
              </a:tabLst>
            </a:pPr>
            <a:r>
              <a:rPr sz="2800" spc="-15" dirty="0">
                <a:latin typeface="Calibri"/>
                <a:cs typeface="Calibri"/>
              </a:rPr>
              <a:t>Exploratory</a:t>
            </a:r>
            <a:r>
              <a:rPr sz="2800" spc="-35" dirty="0">
                <a:latin typeface="Calibri"/>
                <a:cs typeface="Calibri"/>
              </a:rPr>
              <a:t> </a:t>
            </a:r>
            <a:r>
              <a:rPr sz="2800" spc="-20" dirty="0">
                <a:latin typeface="Calibri"/>
                <a:cs typeface="Calibri"/>
              </a:rPr>
              <a:t>Data</a:t>
            </a:r>
            <a:r>
              <a:rPr sz="2800" spc="-35" dirty="0">
                <a:latin typeface="Calibri"/>
                <a:cs typeface="Calibri"/>
              </a:rPr>
              <a:t> </a:t>
            </a:r>
            <a:r>
              <a:rPr sz="2800" spc="-10" dirty="0">
                <a:latin typeface="Calibri"/>
                <a:cs typeface="Calibri"/>
              </a:rPr>
              <a:t>Analysis</a:t>
            </a:r>
            <a:endParaRPr sz="2800" dirty="0">
              <a:latin typeface="Calibri"/>
              <a:cs typeface="Calibri"/>
            </a:endParaRPr>
          </a:p>
          <a:p>
            <a:pPr marL="241300" indent="-229235">
              <a:lnSpc>
                <a:spcPct val="100000"/>
              </a:lnSpc>
              <a:spcBef>
                <a:spcPts val="340"/>
              </a:spcBef>
              <a:buFont typeface="Arial MT"/>
              <a:buChar char="•"/>
              <a:tabLst>
                <a:tab pos="241935" algn="l"/>
              </a:tabLst>
            </a:pPr>
            <a:r>
              <a:rPr sz="2800" spc="-15" dirty="0">
                <a:latin typeface="Calibri"/>
                <a:cs typeface="Calibri"/>
              </a:rPr>
              <a:t>Sentimental</a:t>
            </a:r>
            <a:r>
              <a:rPr sz="2800" spc="-10" dirty="0">
                <a:latin typeface="Calibri"/>
                <a:cs typeface="Calibri"/>
              </a:rPr>
              <a:t> Analysis</a:t>
            </a:r>
            <a:endParaRPr sz="2800" dirty="0">
              <a:latin typeface="Calibri"/>
              <a:cs typeface="Calibri"/>
            </a:endParaRPr>
          </a:p>
          <a:p>
            <a:pPr marL="241300" indent="-229235">
              <a:lnSpc>
                <a:spcPct val="100000"/>
              </a:lnSpc>
              <a:spcBef>
                <a:spcPts val="325"/>
              </a:spcBef>
              <a:buFont typeface="Arial MT"/>
              <a:buChar char="•"/>
              <a:tabLst>
                <a:tab pos="241935" algn="l"/>
              </a:tabLst>
            </a:pPr>
            <a:r>
              <a:rPr sz="2800" spc="-5" dirty="0">
                <a:latin typeface="Calibri"/>
                <a:cs typeface="Calibri"/>
              </a:rPr>
              <a:t>Model</a:t>
            </a:r>
            <a:r>
              <a:rPr sz="2800" spc="-20" dirty="0">
                <a:latin typeface="Calibri"/>
                <a:cs typeface="Calibri"/>
              </a:rPr>
              <a:t> </a:t>
            </a:r>
            <a:r>
              <a:rPr sz="2800" spc="-10" dirty="0">
                <a:latin typeface="Calibri"/>
                <a:cs typeface="Calibri"/>
              </a:rPr>
              <a:t>Building</a:t>
            </a:r>
            <a:endParaRPr sz="2800" dirty="0">
              <a:latin typeface="Calibri"/>
              <a:cs typeface="Calibri"/>
            </a:endParaRPr>
          </a:p>
          <a:p>
            <a:pPr marL="241300" indent="-229235">
              <a:lnSpc>
                <a:spcPct val="100000"/>
              </a:lnSpc>
              <a:spcBef>
                <a:spcPts val="325"/>
              </a:spcBef>
              <a:buFont typeface="Arial MT"/>
              <a:buChar char="•"/>
              <a:tabLst>
                <a:tab pos="241935" algn="l"/>
              </a:tabLst>
            </a:pPr>
            <a:r>
              <a:rPr sz="2800" spc="-5" dirty="0">
                <a:latin typeface="Calibri"/>
                <a:cs typeface="Calibri"/>
              </a:rPr>
              <a:t>Model</a:t>
            </a:r>
            <a:r>
              <a:rPr sz="2800" spc="-25" dirty="0">
                <a:latin typeface="Calibri"/>
                <a:cs typeface="Calibri"/>
              </a:rPr>
              <a:t> </a:t>
            </a:r>
            <a:r>
              <a:rPr sz="2800" spc="-15" dirty="0">
                <a:latin typeface="Calibri"/>
                <a:cs typeface="Calibri"/>
              </a:rPr>
              <a:t>Evaluation</a:t>
            </a:r>
            <a:endParaRPr sz="2800" dirty="0">
              <a:latin typeface="Calibri"/>
              <a:cs typeface="Calibri"/>
            </a:endParaRPr>
          </a:p>
          <a:p>
            <a:pPr marL="241300" indent="-229235">
              <a:lnSpc>
                <a:spcPct val="100000"/>
              </a:lnSpc>
              <a:spcBef>
                <a:spcPts val="335"/>
              </a:spcBef>
              <a:buFont typeface="Arial MT"/>
              <a:buChar char="•"/>
              <a:tabLst>
                <a:tab pos="241935" algn="l"/>
              </a:tabLst>
            </a:pPr>
            <a:r>
              <a:rPr sz="2800" spc="-10" dirty="0">
                <a:latin typeface="Calibri"/>
                <a:cs typeface="Calibri"/>
              </a:rPr>
              <a:t>Deployment</a:t>
            </a:r>
            <a:endParaRPr lang="en-US" sz="2800" spc="-10" dirty="0">
              <a:latin typeface="Calibri"/>
              <a:cs typeface="Calibri"/>
            </a:endParaRPr>
          </a:p>
          <a:p>
            <a:pPr marL="241300" indent="-229235">
              <a:lnSpc>
                <a:spcPct val="100000"/>
              </a:lnSpc>
              <a:spcBef>
                <a:spcPts val="335"/>
              </a:spcBef>
              <a:buFont typeface="Arial MT"/>
              <a:buChar char="•"/>
              <a:tabLst>
                <a:tab pos="241935" algn="l"/>
              </a:tabLst>
            </a:pPr>
            <a:r>
              <a:rPr lang="en-US" sz="2800" spc="-10" dirty="0">
                <a:latin typeface="Calibri"/>
                <a:cs typeface="Calibri"/>
              </a:rPr>
              <a:t>Challenges Faced during Project</a:t>
            </a:r>
            <a:endParaRPr sz="28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290" y="609676"/>
            <a:ext cx="5267325" cy="697230"/>
          </a:xfrm>
          <a:prstGeom prst="rect">
            <a:avLst/>
          </a:prstGeom>
        </p:spPr>
        <p:txBody>
          <a:bodyPr vert="horz" wrap="square" lIns="0" tIns="13335" rIns="0" bIns="0" rtlCol="0">
            <a:spAutoFit/>
          </a:bodyPr>
          <a:lstStyle/>
          <a:p>
            <a:pPr marL="12700">
              <a:lnSpc>
                <a:spcPct val="100000"/>
              </a:lnSpc>
              <a:spcBef>
                <a:spcPts val="105"/>
              </a:spcBef>
            </a:pPr>
            <a:r>
              <a:rPr sz="4400" dirty="0">
                <a:latin typeface="Arial Black"/>
                <a:cs typeface="Arial Black"/>
              </a:rPr>
              <a:t>Model</a:t>
            </a:r>
            <a:r>
              <a:rPr sz="4400" spc="-75" dirty="0">
                <a:latin typeface="Arial Black"/>
                <a:cs typeface="Arial Black"/>
              </a:rPr>
              <a:t> </a:t>
            </a:r>
            <a:r>
              <a:rPr sz="4400" spc="-10" dirty="0">
                <a:latin typeface="Arial Black"/>
                <a:cs typeface="Arial Black"/>
              </a:rPr>
              <a:t>Evaluation</a:t>
            </a:r>
            <a:endParaRPr sz="4400">
              <a:latin typeface="Arial Black"/>
              <a:cs typeface="Arial Black"/>
            </a:endParaRPr>
          </a:p>
        </p:txBody>
      </p:sp>
      <p:grpSp>
        <p:nvGrpSpPr>
          <p:cNvPr id="3" name="object 3"/>
          <p:cNvGrpSpPr/>
          <p:nvPr/>
        </p:nvGrpSpPr>
        <p:grpSpPr>
          <a:xfrm>
            <a:off x="6096000" y="2135123"/>
            <a:ext cx="4892040" cy="3636645"/>
            <a:chOff x="6096000" y="2135123"/>
            <a:chExt cx="4892040" cy="3636645"/>
          </a:xfrm>
        </p:grpSpPr>
        <p:pic>
          <p:nvPicPr>
            <p:cNvPr id="4" name="object 4"/>
            <p:cNvPicPr/>
            <p:nvPr/>
          </p:nvPicPr>
          <p:blipFill>
            <a:blip r:embed="rId2" cstate="print"/>
            <a:stretch>
              <a:fillRect/>
            </a:stretch>
          </p:blipFill>
          <p:spPr>
            <a:xfrm>
              <a:off x="8263493" y="3925862"/>
              <a:ext cx="2724180" cy="1845487"/>
            </a:xfrm>
            <a:prstGeom prst="rect">
              <a:avLst/>
            </a:prstGeom>
          </p:spPr>
        </p:pic>
        <p:pic>
          <p:nvPicPr>
            <p:cNvPr id="5" name="object 5"/>
            <p:cNvPicPr/>
            <p:nvPr/>
          </p:nvPicPr>
          <p:blipFill>
            <a:blip r:embed="rId3" cstate="print"/>
            <a:stretch>
              <a:fillRect/>
            </a:stretch>
          </p:blipFill>
          <p:spPr>
            <a:xfrm>
              <a:off x="6096000" y="2135123"/>
              <a:ext cx="2278379" cy="2278380"/>
            </a:xfrm>
            <a:prstGeom prst="rect">
              <a:avLst/>
            </a:prstGeom>
          </p:spPr>
        </p:pic>
      </p:grpSp>
      <p:pic>
        <p:nvPicPr>
          <p:cNvPr id="6" name="object 6"/>
          <p:cNvPicPr/>
          <p:nvPr/>
        </p:nvPicPr>
        <p:blipFill>
          <a:blip r:embed="rId4" cstate="print"/>
          <a:stretch>
            <a:fillRect/>
          </a:stretch>
        </p:blipFill>
        <p:spPr>
          <a:xfrm>
            <a:off x="652272" y="1690116"/>
            <a:ext cx="4850892" cy="388162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8CB686-0870-C33A-A765-A8F841B28453}"/>
              </a:ext>
            </a:extLst>
          </p:cNvPr>
          <p:cNvSpPr>
            <a:spLocks noGrp="1"/>
          </p:cNvSpPr>
          <p:nvPr>
            <p:ph type="title"/>
          </p:nvPr>
        </p:nvSpPr>
        <p:spPr>
          <a:xfrm>
            <a:off x="958697" y="367995"/>
            <a:ext cx="10274604" cy="615553"/>
          </a:xfrm>
        </p:spPr>
        <p:txBody>
          <a:bodyPr/>
          <a:lstStyle/>
          <a:p>
            <a:r>
              <a:rPr lang="en-IN" dirty="0"/>
              <a:t>Accuracy of classifier models</a:t>
            </a:r>
          </a:p>
        </p:txBody>
      </p:sp>
      <p:sp>
        <p:nvSpPr>
          <p:cNvPr id="8" name="Text Placeholder 7">
            <a:extLst>
              <a:ext uri="{FF2B5EF4-FFF2-40B4-BE49-F238E27FC236}">
                <a16:creationId xmlns:a16="http://schemas.microsoft.com/office/drawing/2014/main" id="{BCCE0D46-0686-3517-9F59-609A8A1E58F4}"/>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9431FAB0-3ACC-D7E1-C2F5-AF95AC127F82}"/>
              </a:ext>
            </a:extLst>
          </p:cNvPr>
          <p:cNvPicPr>
            <a:picLocks noChangeAspect="1"/>
          </p:cNvPicPr>
          <p:nvPr/>
        </p:nvPicPr>
        <p:blipFill rotWithShape="1">
          <a:blip r:embed="rId2"/>
          <a:srcRect l="16042" t="51711" r="49833" b="7178"/>
          <a:stretch/>
        </p:blipFill>
        <p:spPr>
          <a:xfrm>
            <a:off x="380998" y="1219200"/>
            <a:ext cx="5486400" cy="4800600"/>
          </a:xfrm>
          <a:prstGeom prst="rect">
            <a:avLst/>
          </a:prstGeom>
        </p:spPr>
      </p:pic>
      <p:pic>
        <p:nvPicPr>
          <p:cNvPr id="9" name="Picture 8">
            <a:extLst>
              <a:ext uri="{FF2B5EF4-FFF2-40B4-BE49-F238E27FC236}">
                <a16:creationId xmlns:a16="http://schemas.microsoft.com/office/drawing/2014/main" id="{937F082D-7C8A-0870-A139-621C7DE39ED3}"/>
              </a:ext>
            </a:extLst>
          </p:cNvPr>
          <p:cNvPicPr>
            <a:picLocks noChangeAspect="1"/>
          </p:cNvPicPr>
          <p:nvPr/>
        </p:nvPicPr>
        <p:blipFill rotWithShape="1">
          <a:blip r:embed="rId3"/>
          <a:srcRect l="15625" t="34444" r="51604" b="28888"/>
          <a:stretch/>
        </p:blipFill>
        <p:spPr>
          <a:xfrm>
            <a:off x="6324600" y="1265502"/>
            <a:ext cx="5486400" cy="40385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6116" y="601421"/>
            <a:ext cx="2731135" cy="697230"/>
          </a:xfrm>
          <a:prstGeom prst="rect">
            <a:avLst/>
          </a:prstGeom>
        </p:spPr>
        <p:txBody>
          <a:bodyPr vert="horz" wrap="square" lIns="0" tIns="13335" rIns="0" bIns="0" rtlCol="0">
            <a:spAutoFit/>
          </a:bodyPr>
          <a:lstStyle/>
          <a:p>
            <a:pPr marL="12700">
              <a:lnSpc>
                <a:spcPct val="100000"/>
              </a:lnSpc>
              <a:spcBef>
                <a:spcPts val="105"/>
              </a:spcBef>
            </a:pPr>
            <a:r>
              <a:rPr sz="4400" spc="-35" dirty="0"/>
              <a:t>De</a:t>
            </a:r>
            <a:r>
              <a:rPr sz="4400" spc="-50" dirty="0"/>
              <a:t>p</a:t>
            </a:r>
            <a:r>
              <a:rPr sz="4400" spc="-30" dirty="0"/>
              <a:t>l</a:t>
            </a:r>
            <a:r>
              <a:rPr sz="4400" spc="-65" dirty="0"/>
              <a:t>o</a:t>
            </a:r>
            <a:r>
              <a:rPr sz="4400" spc="-35" dirty="0"/>
              <a:t>y</a:t>
            </a:r>
            <a:r>
              <a:rPr sz="4400" spc="-75" dirty="0"/>
              <a:t>m</a:t>
            </a:r>
            <a:r>
              <a:rPr sz="4400" spc="-45" dirty="0"/>
              <a:t>e</a:t>
            </a:r>
            <a:r>
              <a:rPr sz="4400" spc="-95" dirty="0"/>
              <a:t>n</a:t>
            </a:r>
            <a:r>
              <a:rPr sz="4400" dirty="0"/>
              <a:t>t</a:t>
            </a:r>
            <a:endParaRPr sz="4400"/>
          </a:p>
        </p:txBody>
      </p:sp>
      <p:pic>
        <p:nvPicPr>
          <p:cNvPr id="3" name="object 3"/>
          <p:cNvPicPr/>
          <p:nvPr/>
        </p:nvPicPr>
        <p:blipFill>
          <a:blip r:embed="rId2" cstate="print"/>
          <a:stretch>
            <a:fillRect/>
          </a:stretch>
        </p:blipFill>
        <p:spPr>
          <a:xfrm>
            <a:off x="3985259" y="2395389"/>
            <a:ext cx="4495799" cy="30673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30432" y="304800"/>
            <a:ext cx="2731135" cy="697230"/>
          </a:xfrm>
          <a:prstGeom prst="rect">
            <a:avLst/>
          </a:prstGeom>
        </p:spPr>
        <p:txBody>
          <a:bodyPr vert="horz" wrap="square" lIns="0" tIns="13335" rIns="0" bIns="0" rtlCol="0">
            <a:spAutoFit/>
          </a:bodyPr>
          <a:lstStyle/>
          <a:p>
            <a:pPr marL="12700">
              <a:lnSpc>
                <a:spcPct val="100000"/>
              </a:lnSpc>
              <a:spcBef>
                <a:spcPts val="105"/>
              </a:spcBef>
            </a:pPr>
            <a:r>
              <a:rPr sz="4400" spc="-35" dirty="0">
                <a:solidFill>
                  <a:schemeClr val="accent1">
                    <a:lumMod val="50000"/>
                  </a:schemeClr>
                </a:solidFill>
              </a:rPr>
              <a:t>De</a:t>
            </a:r>
            <a:r>
              <a:rPr sz="4400" spc="-50" dirty="0">
                <a:solidFill>
                  <a:schemeClr val="accent1">
                    <a:lumMod val="50000"/>
                  </a:schemeClr>
                </a:solidFill>
              </a:rPr>
              <a:t>p</a:t>
            </a:r>
            <a:r>
              <a:rPr sz="4400" spc="-30" dirty="0">
                <a:solidFill>
                  <a:schemeClr val="accent1">
                    <a:lumMod val="50000"/>
                  </a:schemeClr>
                </a:solidFill>
              </a:rPr>
              <a:t>l</a:t>
            </a:r>
            <a:r>
              <a:rPr sz="4400" spc="-65" dirty="0">
                <a:solidFill>
                  <a:schemeClr val="accent1">
                    <a:lumMod val="50000"/>
                  </a:schemeClr>
                </a:solidFill>
              </a:rPr>
              <a:t>o</a:t>
            </a:r>
            <a:r>
              <a:rPr sz="4400" spc="-35" dirty="0">
                <a:solidFill>
                  <a:schemeClr val="accent1">
                    <a:lumMod val="50000"/>
                  </a:schemeClr>
                </a:solidFill>
              </a:rPr>
              <a:t>y</a:t>
            </a:r>
            <a:r>
              <a:rPr sz="4400" spc="-75" dirty="0">
                <a:solidFill>
                  <a:schemeClr val="accent1">
                    <a:lumMod val="50000"/>
                  </a:schemeClr>
                </a:solidFill>
              </a:rPr>
              <a:t>m</a:t>
            </a:r>
            <a:r>
              <a:rPr sz="4400" spc="-45" dirty="0">
                <a:solidFill>
                  <a:schemeClr val="accent1">
                    <a:lumMod val="50000"/>
                  </a:schemeClr>
                </a:solidFill>
              </a:rPr>
              <a:t>e</a:t>
            </a:r>
            <a:r>
              <a:rPr sz="4400" spc="-95" dirty="0">
                <a:solidFill>
                  <a:schemeClr val="accent1">
                    <a:lumMod val="50000"/>
                  </a:schemeClr>
                </a:solidFill>
              </a:rPr>
              <a:t>n</a:t>
            </a:r>
            <a:r>
              <a:rPr sz="4400" dirty="0">
                <a:solidFill>
                  <a:schemeClr val="accent1">
                    <a:lumMod val="50000"/>
                  </a:schemeClr>
                </a:solidFill>
              </a:rPr>
              <a:t>t</a:t>
            </a:r>
          </a:p>
        </p:txBody>
      </p:sp>
      <p:pic>
        <p:nvPicPr>
          <p:cNvPr id="9" name="Picture 8">
            <a:extLst>
              <a:ext uri="{FF2B5EF4-FFF2-40B4-BE49-F238E27FC236}">
                <a16:creationId xmlns:a16="http://schemas.microsoft.com/office/drawing/2014/main" id="{890DB927-F87A-0F11-E7AC-367DB118C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02030"/>
            <a:ext cx="10287000" cy="566758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548923"/>
            <a:ext cx="7924800" cy="629018"/>
          </a:xfrm>
          <a:prstGeom prst="rect">
            <a:avLst/>
          </a:prstGeom>
        </p:spPr>
        <p:txBody>
          <a:bodyPr vert="horz" wrap="square" lIns="0" tIns="13335" rIns="0" bIns="0" rtlCol="0">
            <a:spAutoFit/>
          </a:bodyPr>
          <a:lstStyle/>
          <a:p>
            <a:pPr marL="12700">
              <a:lnSpc>
                <a:spcPct val="100000"/>
              </a:lnSpc>
              <a:spcBef>
                <a:spcPts val="105"/>
              </a:spcBef>
            </a:pPr>
            <a:r>
              <a:rPr lang="en-US" spc="-35" dirty="0">
                <a:solidFill>
                  <a:schemeClr val="accent1">
                    <a:lumMod val="50000"/>
                  </a:schemeClr>
                </a:solidFill>
              </a:rPr>
              <a:t>Challenges faced during the project</a:t>
            </a:r>
            <a:endParaRPr dirty="0">
              <a:solidFill>
                <a:schemeClr val="accent1">
                  <a:lumMod val="50000"/>
                </a:schemeClr>
              </a:solidFill>
            </a:endParaRPr>
          </a:p>
        </p:txBody>
      </p:sp>
      <p:sp>
        <p:nvSpPr>
          <p:cNvPr id="3" name="object 3"/>
          <p:cNvSpPr txBox="1"/>
          <p:nvPr/>
        </p:nvSpPr>
        <p:spPr>
          <a:xfrm>
            <a:off x="1028700" y="1600200"/>
            <a:ext cx="9982200" cy="3944413"/>
          </a:xfrm>
          <a:prstGeom prst="rect">
            <a:avLst/>
          </a:prstGeom>
        </p:spPr>
        <p:txBody>
          <a:bodyPr vert="horz" wrap="square" lIns="0" tIns="60960" rIns="0" bIns="0" rtlCol="0">
            <a:spAutoFit/>
          </a:bodyPr>
          <a:lstStyle/>
          <a:p>
            <a:pPr marL="354965" marR="213360" indent="-342900" algn="just">
              <a:lnSpc>
                <a:spcPts val="3020"/>
              </a:lnSpc>
              <a:spcBef>
                <a:spcPts val="480"/>
              </a:spcBef>
              <a:buFont typeface="Arial" panose="020B0604020202020204" pitchFamily="34" charset="0"/>
              <a:buChar char="•"/>
              <a:tabLst>
                <a:tab pos="241935" algn="l"/>
              </a:tabLst>
            </a:pP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As</a:t>
            </a:r>
            <a:r>
              <a:rPr sz="2000" spc="1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1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we</a:t>
            </a:r>
            <a:r>
              <a:rPr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1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are</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1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not</a:t>
            </a:r>
            <a:r>
              <a:rPr sz="2000" spc="1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much</a:t>
            </a:r>
            <a:r>
              <a:rPr sz="2000" spc="1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2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aware</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of</a:t>
            </a:r>
            <a:r>
              <a:rPr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the Medicines</a:t>
            </a:r>
            <a:r>
              <a:rPr sz="2000" spc="3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1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we</a:t>
            </a:r>
            <a:r>
              <a:rPr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2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have</a:t>
            </a:r>
            <a:r>
              <a:rPr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1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done</a:t>
            </a:r>
            <a:r>
              <a:rPr sz="2000" spc="2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a </a:t>
            </a:r>
            <a:r>
              <a:rPr sz="2000" spc="-1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lot</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of</a:t>
            </a:r>
            <a:r>
              <a:rPr lang="en-US"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1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research</a:t>
            </a:r>
            <a:r>
              <a:rPr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1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to</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1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find</a:t>
            </a:r>
            <a:r>
              <a:rPr sz="2000" spc="1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out</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5"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the drugs</a:t>
            </a:r>
            <a:r>
              <a:rPr sz="2000" spc="1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2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review</a:t>
            </a:r>
            <a:r>
              <a:rPr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sz="2000" spc="-4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history.</a:t>
            </a:r>
            <a:endParaRPr lang="en-US" sz="2000" spc="-4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354965" marR="213360" indent="-342900" algn="just">
              <a:lnSpc>
                <a:spcPts val="3020"/>
              </a:lnSpc>
              <a:spcBef>
                <a:spcPts val="480"/>
              </a:spcBef>
              <a:buFont typeface="Arial" panose="020B0604020202020204" pitchFamily="34" charset="0"/>
              <a:buChar char="•"/>
              <a:tabLst>
                <a:tab pos="241935" algn="l"/>
              </a:tabLst>
            </a:pPr>
            <a:r>
              <a:rPr lang="en-US"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D</a:t>
            </a:r>
            <a:r>
              <a:rPr lang="en-US" sz="2000" b="0" i="0" dirty="0">
                <a:solidFill>
                  <a:schemeClr val="accent1">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etermining the appropriate features to incorporate, comprehending</a:t>
            </a:r>
          </a:p>
          <a:p>
            <a:pPr marL="12065" marR="213360" algn="just">
              <a:lnSpc>
                <a:spcPts val="3020"/>
              </a:lnSpc>
              <a:spcBef>
                <a:spcPts val="480"/>
              </a:spcBef>
              <a:tabLst>
                <a:tab pos="241935" algn="l"/>
              </a:tabLst>
            </a:pPr>
            <a:r>
              <a:rPr lang="en-US"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0" i="0" dirty="0">
                <a:solidFill>
                  <a:schemeClr val="accent1">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the intricate model outputs, and avoiding overfitting the model.</a:t>
            </a:r>
          </a:p>
          <a:p>
            <a:pPr marL="354965" marR="213360" indent="-342900" algn="just">
              <a:lnSpc>
                <a:spcPts val="3020"/>
              </a:lnSpc>
              <a:spcBef>
                <a:spcPts val="480"/>
              </a:spcBef>
              <a:buFont typeface="Arial" panose="020B0604020202020204" pitchFamily="34" charset="0"/>
              <a:buChar char="•"/>
              <a:tabLst>
                <a:tab pos="241935" algn="l"/>
              </a:tabLst>
            </a:pPr>
            <a:r>
              <a:rPr lang="en-US"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W</a:t>
            </a:r>
            <a:r>
              <a:rPr lang="en-US" sz="2000" b="0" i="0" dirty="0">
                <a:solidFill>
                  <a:schemeClr val="accent1">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e encountered some obstacles in the feature engineering stage. </a:t>
            </a:r>
          </a:p>
          <a:p>
            <a:pPr marL="12065" marR="213360" algn="just">
              <a:lnSpc>
                <a:spcPts val="3020"/>
              </a:lnSpc>
              <a:spcBef>
                <a:spcPts val="480"/>
              </a:spcBef>
              <a:tabLst>
                <a:tab pos="241935" algn="l"/>
              </a:tabLst>
            </a:pPr>
            <a:r>
              <a:rPr lang="en-US"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0" i="0" dirty="0">
                <a:solidFill>
                  <a:schemeClr val="accent1">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Specifically, we needed to choose, modify, and remove certain features</a:t>
            </a:r>
          </a:p>
          <a:p>
            <a:pPr marL="12065" marR="213360" algn="just">
              <a:lnSpc>
                <a:spcPts val="3020"/>
              </a:lnSpc>
              <a:spcBef>
                <a:spcPts val="480"/>
              </a:spcBef>
              <a:tabLst>
                <a:tab pos="241935" algn="l"/>
              </a:tabLst>
            </a:pPr>
            <a:r>
              <a:rPr lang="en-US"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0" i="0" dirty="0">
                <a:solidFill>
                  <a:schemeClr val="accent1">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to achieve more accurate predictions.</a:t>
            </a:r>
          </a:p>
          <a:p>
            <a:pPr marL="354965" marR="213360" indent="-342900" algn="just">
              <a:lnSpc>
                <a:spcPts val="3020"/>
              </a:lnSpc>
              <a:spcBef>
                <a:spcPts val="480"/>
              </a:spcBef>
              <a:buFont typeface="Arial" panose="020B0604020202020204" pitchFamily="34" charset="0"/>
              <a:buChar char="•"/>
              <a:tabLst>
                <a:tab pos="241935" algn="l"/>
              </a:tabLst>
            </a:pPr>
            <a:r>
              <a:rPr lang="en-US" sz="2000" b="0" i="0" dirty="0">
                <a:solidFill>
                  <a:schemeClr val="accent1">
                    <a:lumMod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Identifying the ideal hyperparameters for the model.</a:t>
            </a:r>
          </a:p>
          <a:p>
            <a:pPr marL="12065" marR="213360" algn="just">
              <a:lnSpc>
                <a:spcPts val="3020"/>
              </a:lnSpc>
              <a:spcBef>
                <a:spcPts val="480"/>
              </a:spcBef>
              <a:tabLst>
                <a:tab pos="241935" algn="l"/>
              </a:tabLst>
            </a:pPr>
            <a:endParaRPr sz="2000" dirty="0">
              <a:solidFill>
                <a:schemeClr val="accent1">
                  <a:lumMod val="50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61096" y="790955"/>
            <a:ext cx="5891530" cy="5284470"/>
            <a:chOff x="3161096" y="790955"/>
            <a:chExt cx="5891530" cy="5284470"/>
          </a:xfrm>
        </p:grpSpPr>
        <p:pic>
          <p:nvPicPr>
            <p:cNvPr id="3" name="object 3"/>
            <p:cNvPicPr/>
            <p:nvPr/>
          </p:nvPicPr>
          <p:blipFill>
            <a:blip r:embed="rId2" cstate="print"/>
            <a:stretch>
              <a:fillRect/>
            </a:stretch>
          </p:blipFill>
          <p:spPr>
            <a:xfrm>
              <a:off x="3161096" y="2631677"/>
              <a:ext cx="5891463" cy="3443683"/>
            </a:xfrm>
            <a:prstGeom prst="rect">
              <a:avLst/>
            </a:prstGeom>
          </p:spPr>
        </p:pic>
        <p:pic>
          <p:nvPicPr>
            <p:cNvPr id="4" name="object 4"/>
            <p:cNvPicPr/>
            <p:nvPr/>
          </p:nvPicPr>
          <p:blipFill>
            <a:blip r:embed="rId3" cstate="print"/>
            <a:stretch>
              <a:fillRect/>
            </a:stretch>
          </p:blipFill>
          <p:spPr>
            <a:xfrm>
              <a:off x="5090160" y="790955"/>
              <a:ext cx="2247899" cy="224790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76200"/>
            <a:ext cx="4280535" cy="696595"/>
          </a:xfrm>
          <a:prstGeom prst="rect">
            <a:avLst/>
          </a:prstGeom>
        </p:spPr>
        <p:txBody>
          <a:bodyPr vert="horz" wrap="square" lIns="0" tIns="12700" rIns="0" bIns="0" rtlCol="0">
            <a:spAutoFit/>
          </a:bodyPr>
          <a:lstStyle/>
          <a:p>
            <a:pPr marL="12700">
              <a:lnSpc>
                <a:spcPct val="100000"/>
              </a:lnSpc>
              <a:spcBef>
                <a:spcPts val="100"/>
              </a:spcBef>
            </a:pPr>
            <a:r>
              <a:rPr sz="4400" spc="-35" dirty="0">
                <a:solidFill>
                  <a:schemeClr val="accent1">
                    <a:lumMod val="50000"/>
                  </a:schemeClr>
                </a:solidFill>
              </a:rPr>
              <a:t>Business</a:t>
            </a:r>
            <a:r>
              <a:rPr sz="4400" spc="-100" dirty="0">
                <a:solidFill>
                  <a:schemeClr val="accent1">
                    <a:lumMod val="50000"/>
                  </a:schemeClr>
                </a:solidFill>
              </a:rPr>
              <a:t> </a:t>
            </a:r>
            <a:r>
              <a:rPr sz="4400" spc="-35" dirty="0">
                <a:solidFill>
                  <a:schemeClr val="accent1">
                    <a:lumMod val="50000"/>
                  </a:schemeClr>
                </a:solidFill>
              </a:rPr>
              <a:t>Objective:</a:t>
            </a:r>
            <a:endParaRPr sz="4400" dirty="0">
              <a:solidFill>
                <a:schemeClr val="accent1">
                  <a:lumMod val="50000"/>
                </a:schemeClr>
              </a:solidFill>
            </a:endParaRPr>
          </a:p>
        </p:txBody>
      </p:sp>
      <p:sp>
        <p:nvSpPr>
          <p:cNvPr id="3" name="object 3"/>
          <p:cNvSpPr txBox="1"/>
          <p:nvPr/>
        </p:nvSpPr>
        <p:spPr>
          <a:xfrm>
            <a:off x="762000" y="768000"/>
            <a:ext cx="10359390" cy="5903476"/>
          </a:xfrm>
          <a:prstGeom prst="rect">
            <a:avLst/>
          </a:prstGeom>
        </p:spPr>
        <p:txBody>
          <a:bodyPr vert="horz" wrap="square" lIns="0" tIns="92075" rIns="0" bIns="0" rtlCol="0">
            <a:spAutoFit/>
          </a:bodyPr>
          <a:lstStyle/>
          <a:p>
            <a:pPr marL="0" marR="0">
              <a:lnSpc>
                <a:spcPct val="115000"/>
              </a:lnSpc>
              <a:spcBef>
                <a:spcPts val="0"/>
              </a:spcBef>
              <a:spcAft>
                <a:spcPts val="0"/>
              </a:spcAft>
            </a:pPr>
            <a:r>
              <a:rPr lang="en-US" sz="2400" dirty="0">
                <a:effectLst/>
                <a:ea typeface="Arial" panose="020B0604020202020204" pitchFamily="34" charset="0"/>
              </a:rPr>
              <a:t>Business Objective:</a:t>
            </a:r>
          </a:p>
          <a:p>
            <a:pPr marL="0" marR="0">
              <a:lnSpc>
                <a:spcPct val="115000"/>
              </a:lnSpc>
              <a:spcBef>
                <a:spcPts val="0"/>
              </a:spcBef>
              <a:spcAft>
                <a:spcPts val="0"/>
              </a:spcAft>
            </a:pPr>
            <a:r>
              <a:rPr lang="en-US" sz="2400" dirty="0">
                <a:effectLst/>
                <a:ea typeface="Arial" panose="020B0604020202020204" pitchFamily="34" charset="0"/>
              </a:rPr>
              <a:t>	This is a sample dataset which consists of 161297 drug name, condition reviews and ratings from different patients and our goal is to examine how patients are feeling using the drugs their positive and negative experiences so that we can recommend him a suitable drug. By analyzing the reviews, we can understand the drug effectiveness and its side effects. </a:t>
            </a:r>
          </a:p>
          <a:p>
            <a:pPr marL="0" marR="0"/>
            <a:r>
              <a:rPr lang="en-US" sz="2400" dirty="0">
                <a:effectLst/>
                <a:ea typeface="Arial" panose="020B0604020202020204" pitchFamily="34" charset="0"/>
              </a:rPr>
              <a:t>The dataset provides patient reviews on specific drugs along with related conditions and a 10 star patient rating reflecting overall patient satisfaction.</a:t>
            </a:r>
            <a:endParaRPr lang="en-US" sz="2400" dirty="0">
              <a:effectLst/>
              <a:ea typeface="Times New Roman" panose="02020603050405020304" pitchFamily="18" charset="0"/>
            </a:endParaRPr>
          </a:p>
          <a:p>
            <a:pPr marL="0" marR="0">
              <a:lnSpc>
                <a:spcPct val="115000"/>
              </a:lnSpc>
              <a:spcBef>
                <a:spcPts val="0"/>
              </a:spcBef>
              <a:spcAft>
                <a:spcPts val="0"/>
              </a:spcAft>
            </a:pPr>
            <a:r>
              <a:rPr lang="en-US" sz="2400" dirty="0">
                <a:effectLst/>
                <a:ea typeface="Arial" panose="020B0604020202020204" pitchFamily="34" charset="0"/>
              </a:rPr>
              <a:t>So in this dataset, we can see many patients conditions but we will focus only on the below, classify the below conditions from the patients reviews </a:t>
            </a:r>
          </a:p>
          <a:p>
            <a:pPr marL="0" marR="0">
              <a:lnSpc>
                <a:spcPct val="115000"/>
              </a:lnSpc>
              <a:spcBef>
                <a:spcPts val="0"/>
              </a:spcBef>
              <a:spcAft>
                <a:spcPts val="0"/>
              </a:spcAft>
            </a:pPr>
            <a:r>
              <a:rPr lang="en-US" sz="2400" dirty="0">
                <a:effectLst/>
                <a:ea typeface="Arial" panose="020B0604020202020204" pitchFamily="34" charset="0"/>
              </a:rPr>
              <a:t>a. Depression</a:t>
            </a:r>
          </a:p>
          <a:p>
            <a:pPr marL="0" marR="0">
              <a:lnSpc>
                <a:spcPct val="115000"/>
              </a:lnSpc>
              <a:spcBef>
                <a:spcPts val="0"/>
              </a:spcBef>
              <a:spcAft>
                <a:spcPts val="0"/>
              </a:spcAft>
            </a:pPr>
            <a:r>
              <a:rPr lang="en-US" sz="2400" dirty="0">
                <a:effectLst/>
                <a:ea typeface="Arial" panose="020B0604020202020204" pitchFamily="34" charset="0"/>
              </a:rPr>
              <a:t>c. High Blood Pressure</a:t>
            </a:r>
          </a:p>
          <a:p>
            <a:pPr marL="0" marR="0">
              <a:lnSpc>
                <a:spcPct val="115000"/>
              </a:lnSpc>
              <a:spcBef>
                <a:spcPts val="0"/>
              </a:spcBef>
              <a:spcAft>
                <a:spcPts val="0"/>
              </a:spcAft>
            </a:pPr>
            <a:r>
              <a:rPr lang="en-US" sz="2400" dirty="0">
                <a:effectLst/>
                <a:ea typeface="Arial" panose="020B0604020202020204" pitchFamily="34" charset="0"/>
              </a:rPr>
              <a:t>d. Diabetes, Type 2</a:t>
            </a:r>
          </a:p>
          <a:p>
            <a:pPr marL="0" marR="0">
              <a:lnSpc>
                <a:spcPct val="115000"/>
              </a:lnSpc>
              <a:spcBef>
                <a:spcPts val="0"/>
              </a:spcBef>
              <a:spcAft>
                <a:spcPts val="0"/>
              </a:spcAft>
            </a:pPr>
            <a:r>
              <a:rPr lang="en-US" sz="2400" dirty="0">
                <a:effectLst/>
                <a:ea typeface="Arial" panose="020B0604020202020204" pitchFamily="34" charset="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0F1AC9-8A23-092F-BEDA-69845074A80F}"/>
              </a:ext>
            </a:extLst>
          </p:cNvPr>
          <p:cNvSpPr>
            <a:spLocks noGrp="1"/>
          </p:cNvSpPr>
          <p:nvPr>
            <p:ph type="body" idx="1"/>
          </p:nvPr>
        </p:nvSpPr>
        <p:spPr/>
        <p:txBody>
          <a:bodyPr/>
          <a:lstStyle/>
          <a:p>
            <a:pPr marL="0" marR="0"/>
            <a:r>
              <a:rPr lang="en-IN" sz="2800" dirty="0">
                <a:solidFill>
                  <a:srgbClr val="123654"/>
                </a:solidFill>
                <a:effectLst/>
                <a:ea typeface="Times New Roman" panose="02020603050405020304" pitchFamily="18" charset="0"/>
              </a:rPr>
              <a:t>Attribute Information:</a:t>
            </a:r>
            <a:endParaRPr lang="en-US" sz="2800" dirty="0">
              <a:effectLst/>
              <a:ea typeface="Times New Roman" panose="02020603050405020304" pitchFamily="18" charset="0"/>
            </a:endParaRPr>
          </a:p>
          <a:p>
            <a:pPr marL="0" marR="0"/>
            <a:r>
              <a:rPr lang="en-US" sz="2800" dirty="0">
                <a:effectLst/>
                <a:ea typeface="Arial" panose="020B0604020202020204" pitchFamily="34" charset="0"/>
              </a:rPr>
              <a:t>1. </a:t>
            </a:r>
            <a:r>
              <a:rPr lang="en-US" sz="2800" dirty="0" err="1">
                <a:effectLst/>
                <a:ea typeface="Arial" panose="020B0604020202020204" pitchFamily="34" charset="0"/>
              </a:rPr>
              <a:t>DrugName</a:t>
            </a:r>
            <a:r>
              <a:rPr lang="en-US" sz="2800" dirty="0">
                <a:effectLst/>
                <a:ea typeface="Arial" panose="020B0604020202020204" pitchFamily="34" charset="0"/>
              </a:rPr>
              <a:t> (categorical): name of drug</a:t>
            </a:r>
            <a:br>
              <a:rPr lang="en-US" sz="2800" dirty="0">
                <a:effectLst/>
                <a:ea typeface="Arial" panose="020B0604020202020204" pitchFamily="34" charset="0"/>
              </a:rPr>
            </a:br>
            <a:r>
              <a:rPr lang="en-US" sz="2800" dirty="0">
                <a:effectLst/>
                <a:ea typeface="Arial" panose="020B0604020202020204" pitchFamily="34" charset="0"/>
              </a:rPr>
              <a:t>2. condition (categorical): name of condition</a:t>
            </a:r>
            <a:br>
              <a:rPr lang="en-US" sz="2800" dirty="0">
                <a:effectLst/>
                <a:ea typeface="Arial" panose="020B0604020202020204" pitchFamily="34" charset="0"/>
              </a:rPr>
            </a:br>
            <a:r>
              <a:rPr lang="en-US" sz="2800" dirty="0">
                <a:effectLst/>
                <a:ea typeface="Arial" panose="020B0604020202020204" pitchFamily="34" charset="0"/>
              </a:rPr>
              <a:t>3. review (text): patient review</a:t>
            </a:r>
            <a:br>
              <a:rPr lang="en-US" sz="2800" dirty="0">
                <a:effectLst/>
                <a:ea typeface="Arial" panose="020B0604020202020204" pitchFamily="34" charset="0"/>
              </a:rPr>
            </a:br>
            <a:r>
              <a:rPr lang="en-US" sz="2800" dirty="0">
                <a:effectLst/>
                <a:ea typeface="Arial" panose="020B0604020202020204" pitchFamily="34" charset="0"/>
              </a:rPr>
              <a:t>4. rating (numerical): 10 star patient rating</a:t>
            </a:r>
            <a:br>
              <a:rPr lang="en-US" sz="2800" dirty="0">
                <a:effectLst/>
                <a:ea typeface="Arial" panose="020B0604020202020204" pitchFamily="34" charset="0"/>
              </a:rPr>
            </a:br>
            <a:r>
              <a:rPr lang="en-US" sz="2800" dirty="0">
                <a:effectLst/>
                <a:ea typeface="Arial" panose="020B0604020202020204" pitchFamily="34" charset="0"/>
              </a:rPr>
              <a:t>5. date (date): date of review entry</a:t>
            </a:r>
            <a:br>
              <a:rPr lang="en-US" sz="2800" dirty="0">
                <a:effectLst/>
                <a:ea typeface="Arial" panose="020B0604020202020204" pitchFamily="34" charset="0"/>
              </a:rPr>
            </a:br>
            <a:r>
              <a:rPr lang="en-US" sz="2800" dirty="0">
                <a:effectLst/>
                <a:ea typeface="Arial" panose="020B0604020202020204" pitchFamily="34" charset="0"/>
              </a:rPr>
              <a:t>6. </a:t>
            </a:r>
            <a:r>
              <a:rPr lang="en-US" sz="2800" dirty="0" err="1">
                <a:effectLst/>
                <a:ea typeface="Arial" panose="020B0604020202020204" pitchFamily="34" charset="0"/>
              </a:rPr>
              <a:t>usefulCount</a:t>
            </a:r>
            <a:r>
              <a:rPr lang="en-US" sz="2800" dirty="0">
                <a:effectLst/>
                <a:ea typeface="Arial" panose="020B0604020202020204" pitchFamily="34" charset="0"/>
              </a:rPr>
              <a:t> (numerical): number of users who found review useful</a:t>
            </a:r>
            <a:endParaRPr lang="en-US" sz="2800"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4257210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3145" y="609676"/>
            <a:ext cx="7594600" cy="697230"/>
          </a:xfrm>
          <a:prstGeom prst="rect">
            <a:avLst/>
          </a:prstGeom>
        </p:spPr>
        <p:txBody>
          <a:bodyPr vert="horz" wrap="square" lIns="0" tIns="13335" rIns="0" bIns="0" rtlCol="0">
            <a:spAutoFit/>
          </a:bodyPr>
          <a:lstStyle/>
          <a:p>
            <a:pPr marL="12700">
              <a:lnSpc>
                <a:spcPct val="100000"/>
              </a:lnSpc>
              <a:spcBef>
                <a:spcPts val="105"/>
              </a:spcBef>
            </a:pPr>
            <a:r>
              <a:rPr sz="4400" spc="-45" dirty="0"/>
              <a:t>Project</a:t>
            </a:r>
            <a:r>
              <a:rPr sz="4400" spc="-105" dirty="0"/>
              <a:t> </a:t>
            </a:r>
            <a:r>
              <a:rPr sz="4400" spc="-45" dirty="0"/>
              <a:t>Architecture</a:t>
            </a:r>
            <a:r>
              <a:rPr sz="4400" spc="-105" dirty="0"/>
              <a:t> </a:t>
            </a:r>
            <a:r>
              <a:rPr sz="4400" dirty="0"/>
              <a:t>/</a:t>
            </a:r>
            <a:r>
              <a:rPr sz="4400" spc="-80" dirty="0"/>
              <a:t> </a:t>
            </a:r>
            <a:r>
              <a:rPr sz="4400" spc="-45" dirty="0"/>
              <a:t>Project</a:t>
            </a:r>
            <a:r>
              <a:rPr sz="4400" spc="-100" dirty="0"/>
              <a:t> </a:t>
            </a:r>
            <a:r>
              <a:rPr sz="4400" spc="-25" dirty="0"/>
              <a:t>Flow</a:t>
            </a:r>
            <a:endParaRPr sz="4400" dirty="0"/>
          </a:p>
        </p:txBody>
      </p:sp>
      <p:pic>
        <p:nvPicPr>
          <p:cNvPr id="3" name="object 3"/>
          <p:cNvPicPr/>
          <p:nvPr/>
        </p:nvPicPr>
        <p:blipFill>
          <a:blip r:embed="rId2" cstate="print"/>
          <a:stretch>
            <a:fillRect/>
          </a:stretch>
        </p:blipFill>
        <p:spPr>
          <a:xfrm>
            <a:off x="5515355" y="1406652"/>
            <a:ext cx="1374648" cy="897636"/>
          </a:xfrm>
          <a:prstGeom prst="rect">
            <a:avLst/>
          </a:prstGeom>
        </p:spPr>
      </p:pic>
      <p:sp>
        <p:nvSpPr>
          <p:cNvPr id="4" name="object 4"/>
          <p:cNvSpPr txBox="1"/>
          <p:nvPr/>
        </p:nvSpPr>
        <p:spPr>
          <a:xfrm>
            <a:off x="5618734" y="1601851"/>
            <a:ext cx="1168400" cy="462915"/>
          </a:xfrm>
          <a:prstGeom prst="rect">
            <a:avLst/>
          </a:prstGeom>
        </p:spPr>
        <p:txBody>
          <a:bodyPr vert="horz" wrap="square" lIns="0" tIns="12700" rIns="0" bIns="0" rtlCol="0">
            <a:spAutoFit/>
          </a:bodyPr>
          <a:lstStyle/>
          <a:p>
            <a:pPr algn="ctr">
              <a:lnSpc>
                <a:spcPts val="1720"/>
              </a:lnSpc>
              <a:spcBef>
                <a:spcPts val="100"/>
              </a:spcBef>
            </a:pPr>
            <a:r>
              <a:rPr sz="1500" spc="-5" dirty="0">
                <a:latin typeface="Calibri"/>
                <a:cs typeface="Calibri"/>
              </a:rPr>
              <a:t>Business</a:t>
            </a:r>
            <a:endParaRPr sz="1500">
              <a:latin typeface="Calibri"/>
              <a:cs typeface="Calibri"/>
            </a:endParaRPr>
          </a:p>
          <a:p>
            <a:pPr algn="ctr">
              <a:lnSpc>
                <a:spcPts val="1720"/>
              </a:lnSpc>
            </a:pPr>
            <a:r>
              <a:rPr sz="1500" spc="-5" dirty="0">
                <a:latin typeface="Calibri"/>
                <a:cs typeface="Calibri"/>
              </a:rPr>
              <a:t>Understanding</a:t>
            </a:r>
            <a:endParaRPr sz="1500">
              <a:latin typeface="Calibri"/>
              <a:cs typeface="Calibri"/>
            </a:endParaRPr>
          </a:p>
        </p:txBody>
      </p:sp>
      <p:sp>
        <p:nvSpPr>
          <p:cNvPr id="5" name="object 5"/>
          <p:cNvSpPr/>
          <p:nvPr/>
        </p:nvSpPr>
        <p:spPr>
          <a:xfrm>
            <a:off x="7056881" y="2033397"/>
            <a:ext cx="480695" cy="302895"/>
          </a:xfrm>
          <a:custGeom>
            <a:avLst/>
            <a:gdLst/>
            <a:ahLst/>
            <a:cxnLst/>
            <a:rect l="l" t="t" r="r" b="b"/>
            <a:pathLst>
              <a:path w="480695" h="302894">
                <a:moveTo>
                  <a:pt x="381000" y="274954"/>
                </a:moveTo>
                <a:lnTo>
                  <a:pt x="377825" y="277367"/>
                </a:lnTo>
                <a:lnTo>
                  <a:pt x="376809" y="284352"/>
                </a:lnTo>
                <a:lnTo>
                  <a:pt x="379222" y="287527"/>
                </a:lnTo>
                <a:lnTo>
                  <a:pt x="480695" y="302387"/>
                </a:lnTo>
                <a:lnTo>
                  <a:pt x="479563" y="299465"/>
                </a:lnTo>
                <a:lnTo>
                  <a:pt x="466978" y="299465"/>
                </a:lnTo>
                <a:lnTo>
                  <a:pt x="448527" y="284777"/>
                </a:lnTo>
                <a:lnTo>
                  <a:pt x="381000" y="274954"/>
                </a:lnTo>
                <a:close/>
              </a:path>
              <a:path w="480695" h="302894">
                <a:moveTo>
                  <a:pt x="448527" y="284777"/>
                </a:moveTo>
                <a:lnTo>
                  <a:pt x="466978" y="299465"/>
                </a:lnTo>
                <a:lnTo>
                  <a:pt x="469098" y="296799"/>
                </a:lnTo>
                <a:lnTo>
                  <a:pt x="464947" y="296799"/>
                </a:lnTo>
                <a:lnTo>
                  <a:pt x="460992" y="286590"/>
                </a:lnTo>
                <a:lnTo>
                  <a:pt x="448527" y="284777"/>
                </a:lnTo>
                <a:close/>
              </a:path>
              <a:path w="480695" h="302894">
                <a:moveTo>
                  <a:pt x="439927" y="205104"/>
                </a:moveTo>
                <a:lnTo>
                  <a:pt x="436625" y="206375"/>
                </a:lnTo>
                <a:lnTo>
                  <a:pt x="433450" y="207644"/>
                </a:lnTo>
                <a:lnTo>
                  <a:pt x="431800" y="211327"/>
                </a:lnTo>
                <a:lnTo>
                  <a:pt x="433070" y="214502"/>
                </a:lnTo>
                <a:lnTo>
                  <a:pt x="456447" y="274856"/>
                </a:lnTo>
                <a:lnTo>
                  <a:pt x="474852" y="289560"/>
                </a:lnTo>
                <a:lnTo>
                  <a:pt x="466978" y="299465"/>
                </a:lnTo>
                <a:lnTo>
                  <a:pt x="479563" y="299465"/>
                </a:lnTo>
                <a:lnTo>
                  <a:pt x="443611" y="206628"/>
                </a:lnTo>
                <a:lnTo>
                  <a:pt x="439927" y="205104"/>
                </a:lnTo>
                <a:close/>
              </a:path>
              <a:path w="480695" h="302894">
                <a:moveTo>
                  <a:pt x="460992" y="286590"/>
                </a:moveTo>
                <a:lnTo>
                  <a:pt x="464947" y="296799"/>
                </a:lnTo>
                <a:lnTo>
                  <a:pt x="471804" y="288163"/>
                </a:lnTo>
                <a:lnTo>
                  <a:pt x="460992" y="286590"/>
                </a:lnTo>
                <a:close/>
              </a:path>
              <a:path w="480695" h="302894">
                <a:moveTo>
                  <a:pt x="456447" y="274856"/>
                </a:moveTo>
                <a:lnTo>
                  <a:pt x="460992" y="286590"/>
                </a:lnTo>
                <a:lnTo>
                  <a:pt x="471804" y="288163"/>
                </a:lnTo>
                <a:lnTo>
                  <a:pt x="464947" y="296799"/>
                </a:lnTo>
                <a:lnTo>
                  <a:pt x="469098" y="296799"/>
                </a:lnTo>
                <a:lnTo>
                  <a:pt x="474852" y="289560"/>
                </a:lnTo>
                <a:lnTo>
                  <a:pt x="456447" y="274856"/>
                </a:lnTo>
                <a:close/>
              </a:path>
              <a:path w="480695" h="302894">
                <a:moveTo>
                  <a:pt x="441945" y="263270"/>
                </a:moveTo>
                <a:lnTo>
                  <a:pt x="421513" y="263270"/>
                </a:lnTo>
                <a:lnTo>
                  <a:pt x="448527" y="284777"/>
                </a:lnTo>
                <a:lnTo>
                  <a:pt x="460992" y="286590"/>
                </a:lnTo>
                <a:lnTo>
                  <a:pt x="456447" y="274856"/>
                </a:lnTo>
                <a:lnTo>
                  <a:pt x="441945" y="263270"/>
                </a:lnTo>
                <a:close/>
              </a:path>
              <a:path w="480695" h="302894">
                <a:moveTo>
                  <a:pt x="386468" y="221361"/>
                </a:moveTo>
                <a:lnTo>
                  <a:pt x="365125" y="221361"/>
                </a:lnTo>
                <a:lnTo>
                  <a:pt x="421640" y="263398"/>
                </a:lnTo>
                <a:lnTo>
                  <a:pt x="421513" y="263270"/>
                </a:lnTo>
                <a:lnTo>
                  <a:pt x="441945" y="263270"/>
                </a:lnTo>
                <a:lnTo>
                  <a:pt x="429387" y="253237"/>
                </a:lnTo>
                <a:lnTo>
                  <a:pt x="386468" y="221361"/>
                </a:lnTo>
                <a:close/>
              </a:path>
              <a:path w="480695" h="302894">
                <a:moveTo>
                  <a:pt x="329633" y="181228"/>
                </a:moveTo>
                <a:lnTo>
                  <a:pt x="307340" y="181228"/>
                </a:lnTo>
                <a:lnTo>
                  <a:pt x="365251" y="221487"/>
                </a:lnTo>
                <a:lnTo>
                  <a:pt x="386468" y="221361"/>
                </a:lnTo>
                <a:lnTo>
                  <a:pt x="372618" y="211074"/>
                </a:lnTo>
                <a:lnTo>
                  <a:pt x="329633" y="181228"/>
                </a:lnTo>
                <a:close/>
              </a:path>
              <a:path w="480695" h="302894">
                <a:moveTo>
                  <a:pt x="212564" y="107187"/>
                </a:moveTo>
                <a:lnTo>
                  <a:pt x="187960" y="107187"/>
                </a:lnTo>
                <a:lnTo>
                  <a:pt x="248412" y="143382"/>
                </a:lnTo>
                <a:lnTo>
                  <a:pt x="307467" y="181355"/>
                </a:lnTo>
                <a:lnTo>
                  <a:pt x="329633" y="181228"/>
                </a:lnTo>
                <a:lnTo>
                  <a:pt x="314451" y="170687"/>
                </a:lnTo>
                <a:lnTo>
                  <a:pt x="255016" y="132587"/>
                </a:lnTo>
                <a:lnTo>
                  <a:pt x="212564" y="107187"/>
                </a:lnTo>
                <a:close/>
              </a:path>
              <a:path w="480695" h="302894">
                <a:moveTo>
                  <a:pt x="248158" y="143255"/>
                </a:moveTo>
                <a:lnTo>
                  <a:pt x="248355" y="143382"/>
                </a:lnTo>
                <a:lnTo>
                  <a:pt x="248158" y="143255"/>
                </a:lnTo>
                <a:close/>
              </a:path>
              <a:path w="480695" h="302894">
                <a:moveTo>
                  <a:pt x="91634" y="41275"/>
                </a:moveTo>
                <a:lnTo>
                  <a:pt x="63753" y="41275"/>
                </a:lnTo>
                <a:lnTo>
                  <a:pt x="126619" y="73278"/>
                </a:lnTo>
                <a:lnTo>
                  <a:pt x="188087" y="107314"/>
                </a:lnTo>
                <a:lnTo>
                  <a:pt x="212564" y="107187"/>
                </a:lnTo>
                <a:lnTo>
                  <a:pt x="194310" y="96265"/>
                </a:lnTo>
                <a:lnTo>
                  <a:pt x="132461" y="61975"/>
                </a:lnTo>
                <a:lnTo>
                  <a:pt x="91634" y="41275"/>
                </a:lnTo>
                <a:close/>
              </a:path>
              <a:path w="480695" h="302894">
                <a:moveTo>
                  <a:pt x="126365" y="73151"/>
                </a:moveTo>
                <a:lnTo>
                  <a:pt x="126594" y="73278"/>
                </a:lnTo>
                <a:lnTo>
                  <a:pt x="126365" y="73151"/>
                </a:lnTo>
                <a:close/>
              </a:path>
              <a:path w="480695" h="302894">
                <a:moveTo>
                  <a:pt x="5334" y="0"/>
                </a:moveTo>
                <a:lnTo>
                  <a:pt x="0" y="11429"/>
                </a:lnTo>
                <a:lnTo>
                  <a:pt x="63881" y="41401"/>
                </a:lnTo>
                <a:lnTo>
                  <a:pt x="63753" y="41275"/>
                </a:lnTo>
                <a:lnTo>
                  <a:pt x="91634" y="41275"/>
                </a:lnTo>
                <a:lnTo>
                  <a:pt x="69342" y="29972"/>
                </a:lnTo>
                <a:lnTo>
                  <a:pt x="5334" y="0"/>
                </a:lnTo>
                <a:close/>
              </a:path>
            </a:pathLst>
          </a:custGeom>
          <a:solidFill>
            <a:srgbClr val="FFC000"/>
          </a:solidFill>
        </p:spPr>
        <p:txBody>
          <a:bodyPr wrap="square" lIns="0" tIns="0" rIns="0" bIns="0" rtlCol="0"/>
          <a:lstStyle/>
          <a:p>
            <a:endParaRPr/>
          </a:p>
        </p:txBody>
      </p:sp>
      <p:pic>
        <p:nvPicPr>
          <p:cNvPr id="6" name="object 6"/>
          <p:cNvPicPr/>
          <p:nvPr/>
        </p:nvPicPr>
        <p:blipFill>
          <a:blip r:embed="rId3" cstate="print"/>
          <a:stretch>
            <a:fillRect/>
          </a:stretch>
        </p:blipFill>
        <p:spPr>
          <a:xfrm>
            <a:off x="7330440" y="2455164"/>
            <a:ext cx="1376172" cy="896112"/>
          </a:xfrm>
          <a:prstGeom prst="rect">
            <a:avLst/>
          </a:prstGeom>
        </p:spPr>
      </p:pic>
      <p:sp>
        <p:nvSpPr>
          <p:cNvPr id="7" name="object 7"/>
          <p:cNvSpPr txBox="1"/>
          <p:nvPr/>
        </p:nvSpPr>
        <p:spPr>
          <a:xfrm>
            <a:off x="7618856" y="2650363"/>
            <a:ext cx="800100" cy="462915"/>
          </a:xfrm>
          <a:prstGeom prst="rect">
            <a:avLst/>
          </a:prstGeom>
        </p:spPr>
        <p:txBody>
          <a:bodyPr vert="horz" wrap="square" lIns="0" tIns="36195" rIns="0" bIns="0" rtlCol="0">
            <a:spAutoFit/>
          </a:bodyPr>
          <a:lstStyle/>
          <a:p>
            <a:pPr marL="12700" marR="5080" indent="207010">
              <a:lnSpc>
                <a:spcPts val="1639"/>
              </a:lnSpc>
              <a:spcBef>
                <a:spcPts val="285"/>
              </a:spcBef>
            </a:pPr>
            <a:r>
              <a:rPr sz="1500" spc="-10" dirty="0">
                <a:latin typeface="Calibri"/>
                <a:cs typeface="Calibri"/>
              </a:rPr>
              <a:t>Data </a:t>
            </a:r>
            <a:r>
              <a:rPr sz="1500" spc="-5" dirty="0">
                <a:latin typeface="Calibri"/>
                <a:cs typeface="Calibri"/>
              </a:rPr>
              <a:t> </a:t>
            </a:r>
            <a:r>
              <a:rPr sz="1500" dirty="0">
                <a:latin typeface="Calibri"/>
                <a:cs typeface="Calibri"/>
              </a:rPr>
              <a:t>C</a:t>
            </a:r>
            <a:r>
              <a:rPr sz="1500" spc="-5" dirty="0">
                <a:latin typeface="Calibri"/>
                <a:cs typeface="Calibri"/>
              </a:rPr>
              <a:t>ol</a:t>
            </a:r>
            <a:r>
              <a:rPr sz="1500" spc="5" dirty="0">
                <a:latin typeface="Calibri"/>
                <a:cs typeface="Calibri"/>
              </a:rPr>
              <a:t>l</a:t>
            </a:r>
            <a:r>
              <a:rPr sz="1500" dirty="0">
                <a:latin typeface="Calibri"/>
                <a:cs typeface="Calibri"/>
              </a:rPr>
              <a:t>ection</a:t>
            </a:r>
            <a:endParaRPr sz="1500">
              <a:latin typeface="Calibri"/>
              <a:cs typeface="Calibri"/>
            </a:endParaRPr>
          </a:p>
        </p:txBody>
      </p:sp>
      <p:sp>
        <p:nvSpPr>
          <p:cNvPr id="8" name="object 8"/>
          <p:cNvSpPr/>
          <p:nvPr/>
        </p:nvSpPr>
        <p:spPr>
          <a:xfrm>
            <a:off x="8230616" y="3582415"/>
            <a:ext cx="102235" cy="739140"/>
          </a:xfrm>
          <a:custGeom>
            <a:avLst/>
            <a:gdLst/>
            <a:ahLst/>
            <a:cxnLst/>
            <a:rect l="l" t="t" r="r" b="b"/>
            <a:pathLst>
              <a:path w="102234" h="739139">
                <a:moveTo>
                  <a:pt x="8127" y="636905"/>
                </a:moveTo>
                <a:lnTo>
                  <a:pt x="4825" y="638175"/>
                </a:lnTo>
                <a:lnTo>
                  <a:pt x="1650" y="639318"/>
                </a:lnTo>
                <a:lnTo>
                  <a:pt x="0" y="643001"/>
                </a:lnTo>
                <a:lnTo>
                  <a:pt x="1191" y="646430"/>
                </a:lnTo>
                <a:lnTo>
                  <a:pt x="36194" y="739013"/>
                </a:lnTo>
                <a:lnTo>
                  <a:pt x="45735" y="727583"/>
                </a:lnTo>
                <a:lnTo>
                  <a:pt x="44576" y="727583"/>
                </a:lnTo>
                <a:lnTo>
                  <a:pt x="32003" y="725551"/>
                </a:lnTo>
                <a:lnTo>
                  <a:pt x="35956" y="702453"/>
                </a:lnTo>
                <a:lnTo>
                  <a:pt x="13080" y="641858"/>
                </a:lnTo>
                <a:lnTo>
                  <a:pt x="11810" y="638556"/>
                </a:lnTo>
                <a:lnTo>
                  <a:pt x="8127" y="636905"/>
                </a:lnTo>
                <a:close/>
              </a:path>
              <a:path w="102234" h="739139">
                <a:moveTo>
                  <a:pt x="35956" y="702453"/>
                </a:moveTo>
                <a:lnTo>
                  <a:pt x="32003" y="725551"/>
                </a:lnTo>
                <a:lnTo>
                  <a:pt x="44576" y="727583"/>
                </a:lnTo>
                <a:lnTo>
                  <a:pt x="45129" y="724281"/>
                </a:lnTo>
                <a:lnTo>
                  <a:pt x="44195" y="724281"/>
                </a:lnTo>
                <a:lnTo>
                  <a:pt x="33400" y="722503"/>
                </a:lnTo>
                <a:lnTo>
                  <a:pt x="40372" y="714152"/>
                </a:lnTo>
                <a:lnTo>
                  <a:pt x="35956" y="702453"/>
                </a:lnTo>
                <a:close/>
              </a:path>
              <a:path w="102234" h="739139">
                <a:moveTo>
                  <a:pt x="96138" y="651637"/>
                </a:moveTo>
                <a:lnTo>
                  <a:pt x="92201" y="652018"/>
                </a:lnTo>
                <a:lnTo>
                  <a:pt x="89915" y="654812"/>
                </a:lnTo>
                <a:lnTo>
                  <a:pt x="48440" y="704489"/>
                </a:lnTo>
                <a:lnTo>
                  <a:pt x="44576" y="727583"/>
                </a:lnTo>
                <a:lnTo>
                  <a:pt x="45735" y="727583"/>
                </a:lnTo>
                <a:lnTo>
                  <a:pt x="99694" y="662940"/>
                </a:lnTo>
                <a:lnTo>
                  <a:pt x="101980" y="660146"/>
                </a:lnTo>
                <a:lnTo>
                  <a:pt x="101600" y="656209"/>
                </a:lnTo>
                <a:lnTo>
                  <a:pt x="98805" y="653923"/>
                </a:lnTo>
                <a:lnTo>
                  <a:pt x="96138" y="651637"/>
                </a:lnTo>
                <a:close/>
              </a:path>
              <a:path w="102234" h="739139">
                <a:moveTo>
                  <a:pt x="40372" y="714152"/>
                </a:moveTo>
                <a:lnTo>
                  <a:pt x="33400" y="722503"/>
                </a:lnTo>
                <a:lnTo>
                  <a:pt x="44195" y="724281"/>
                </a:lnTo>
                <a:lnTo>
                  <a:pt x="40372" y="714152"/>
                </a:lnTo>
                <a:close/>
              </a:path>
              <a:path w="102234" h="739139">
                <a:moveTo>
                  <a:pt x="48440" y="704489"/>
                </a:moveTo>
                <a:lnTo>
                  <a:pt x="40372" y="714152"/>
                </a:lnTo>
                <a:lnTo>
                  <a:pt x="44195" y="724281"/>
                </a:lnTo>
                <a:lnTo>
                  <a:pt x="45129" y="724281"/>
                </a:lnTo>
                <a:lnTo>
                  <a:pt x="48440" y="704489"/>
                </a:lnTo>
                <a:close/>
              </a:path>
              <a:path w="102234" h="739139">
                <a:moveTo>
                  <a:pt x="50456" y="692150"/>
                </a:moveTo>
                <a:lnTo>
                  <a:pt x="37718" y="692150"/>
                </a:lnTo>
                <a:lnTo>
                  <a:pt x="35956" y="702453"/>
                </a:lnTo>
                <a:lnTo>
                  <a:pt x="40372" y="714152"/>
                </a:lnTo>
                <a:lnTo>
                  <a:pt x="48440" y="704489"/>
                </a:lnTo>
                <a:lnTo>
                  <a:pt x="50164" y="694182"/>
                </a:lnTo>
                <a:lnTo>
                  <a:pt x="50456" y="692150"/>
                </a:lnTo>
                <a:close/>
              </a:path>
              <a:path w="102234" h="739139">
                <a:moveTo>
                  <a:pt x="75310" y="369951"/>
                </a:moveTo>
                <a:lnTo>
                  <a:pt x="62610" y="369951"/>
                </a:lnTo>
                <a:lnTo>
                  <a:pt x="62090" y="416560"/>
                </a:lnTo>
                <a:lnTo>
                  <a:pt x="60578" y="462407"/>
                </a:lnTo>
                <a:lnTo>
                  <a:pt x="60544" y="462788"/>
                </a:lnTo>
                <a:lnTo>
                  <a:pt x="58038" y="508508"/>
                </a:lnTo>
                <a:lnTo>
                  <a:pt x="54482" y="554609"/>
                </a:lnTo>
                <a:lnTo>
                  <a:pt x="49783" y="600456"/>
                </a:lnTo>
                <a:lnTo>
                  <a:pt x="44195" y="646430"/>
                </a:lnTo>
                <a:lnTo>
                  <a:pt x="37591" y="692277"/>
                </a:lnTo>
                <a:lnTo>
                  <a:pt x="50456" y="692150"/>
                </a:lnTo>
                <a:lnTo>
                  <a:pt x="56768" y="648081"/>
                </a:lnTo>
                <a:lnTo>
                  <a:pt x="62483" y="601853"/>
                </a:lnTo>
                <a:lnTo>
                  <a:pt x="67182" y="555625"/>
                </a:lnTo>
                <a:lnTo>
                  <a:pt x="70611" y="509270"/>
                </a:lnTo>
                <a:lnTo>
                  <a:pt x="73278" y="462788"/>
                </a:lnTo>
                <a:lnTo>
                  <a:pt x="74807" y="416179"/>
                </a:lnTo>
                <a:lnTo>
                  <a:pt x="75310" y="369951"/>
                </a:lnTo>
                <a:close/>
              </a:path>
              <a:path w="102234" h="739139">
                <a:moveTo>
                  <a:pt x="44195" y="646303"/>
                </a:moveTo>
                <a:close/>
              </a:path>
              <a:path w="102234" h="739139">
                <a:moveTo>
                  <a:pt x="49783" y="600329"/>
                </a:moveTo>
                <a:lnTo>
                  <a:pt x="49768" y="600456"/>
                </a:lnTo>
                <a:lnTo>
                  <a:pt x="49783" y="600329"/>
                </a:lnTo>
                <a:close/>
              </a:path>
              <a:path w="102234" h="739139">
                <a:moveTo>
                  <a:pt x="54482" y="554355"/>
                </a:moveTo>
                <a:lnTo>
                  <a:pt x="54457" y="554609"/>
                </a:lnTo>
                <a:lnTo>
                  <a:pt x="54482" y="554355"/>
                </a:lnTo>
                <a:close/>
              </a:path>
              <a:path w="102234" h="739139">
                <a:moveTo>
                  <a:pt x="58038" y="508381"/>
                </a:moveTo>
                <a:close/>
              </a:path>
              <a:path w="102234" h="739139">
                <a:moveTo>
                  <a:pt x="60578" y="462153"/>
                </a:moveTo>
                <a:lnTo>
                  <a:pt x="60565" y="462407"/>
                </a:lnTo>
                <a:lnTo>
                  <a:pt x="60578" y="462153"/>
                </a:lnTo>
                <a:close/>
              </a:path>
              <a:path w="102234" h="739139">
                <a:moveTo>
                  <a:pt x="62102" y="416179"/>
                </a:moveTo>
                <a:lnTo>
                  <a:pt x="62098" y="416306"/>
                </a:lnTo>
                <a:lnTo>
                  <a:pt x="62102" y="416179"/>
                </a:lnTo>
                <a:close/>
              </a:path>
              <a:path w="102234" h="739139">
                <a:moveTo>
                  <a:pt x="74804" y="323723"/>
                </a:moveTo>
                <a:lnTo>
                  <a:pt x="62102" y="323723"/>
                </a:lnTo>
                <a:lnTo>
                  <a:pt x="62610" y="370014"/>
                </a:lnTo>
                <a:lnTo>
                  <a:pt x="75310" y="369951"/>
                </a:lnTo>
                <a:lnTo>
                  <a:pt x="74804" y="323723"/>
                </a:lnTo>
                <a:close/>
              </a:path>
              <a:path w="102234" h="739139">
                <a:moveTo>
                  <a:pt x="73295" y="277749"/>
                </a:moveTo>
                <a:lnTo>
                  <a:pt x="60578" y="277749"/>
                </a:lnTo>
                <a:lnTo>
                  <a:pt x="62102" y="323850"/>
                </a:lnTo>
                <a:lnTo>
                  <a:pt x="62102" y="323723"/>
                </a:lnTo>
                <a:lnTo>
                  <a:pt x="74804" y="323723"/>
                </a:lnTo>
                <a:lnTo>
                  <a:pt x="73295" y="277749"/>
                </a:lnTo>
                <a:close/>
              </a:path>
              <a:path w="102234" h="739139">
                <a:moveTo>
                  <a:pt x="70655" y="231521"/>
                </a:moveTo>
                <a:lnTo>
                  <a:pt x="58038" y="231521"/>
                </a:lnTo>
                <a:lnTo>
                  <a:pt x="60578" y="277876"/>
                </a:lnTo>
                <a:lnTo>
                  <a:pt x="60578" y="277749"/>
                </a:lnTo>
                <a:lnTo>
                  <a:pt x="73295" y="277749"/>
                </a:lnTo>
                <a:lnTo>
                  <a:pt x="70655" y="231521"/>
                </a:lnTo>
                <a:close/>
              </a:path>
              <a:path w="102234" h="739139">
                <a:moveTo>
                  <a:pt x="67267" y="185547"/>
                </a:moveTo>
                <a:lnTo>
                  <a:pt x="54482" y="185547"/>
                </a:lnTo>
                <a:lnTo>
                  <a:pt x="58038" y="231648"/>
                </a:lnTo>
                <a:lnTo>
                  <a:pt x="70655" y="231521"/>
                </a:lnTo>
                <a:lnTo>
                  <a:pt x="67267" y="185547"/>
                </a:lnTo>
                <a:close/>
              </a:path>
              <a:path w="102234" h="739139">
                <a:moveTo>
                  <a:pt x="62626" y="139573"/>
                </a:moveTo>
                <a:lnTo>
                  <a:pt x="49783" y="139573"/>
                </a:lnTo>
                <a:lnTo>
                  <a:pt x="54482" y="185674"/>
                </a:lnTo>
                <a:lnTo>
                  <a:pt x="67267" y="185547"/>
                </a:lnTo>
                <a:lnTo>
                  <a:pt x="67182" y="184404"/>
                </a:lnTo>
                <a:lnTo>
                  <a:pt x="62626" y="139573"/>
                </a:lnTo>
                <a:close/>
              </a:path>
              <a:path w="102234" h="739139">
                <a:moveTo>
                  <a:pt x="56973" y="93599"/>
                </a:moveTo>
                <a:lnTo>
                  <a:pt x="44195" y="93599"/>
                </a:lnTo>
                <a:lnTo>
                  <a:pt x="49783" y="139700"/>
                </a:lnTo>
                <a:lnTo>
                  <a:pt x="49783" y="139573"/>
                </a:lnTo>
                <a:lnTo>
                  <a:pt x="62626" y="139573"/>
                </a:lnTo>
                <a:lnTo>
                  <a:pt x="62483" y="138176"/>
                </a:lnTo>
                <a:lnTo>
                  <a:pt x="56973" y="93599"/>
                </a:lnTo>
                <a:close/>
              </a:path>
              <a:path w="102234" h="739139">
                <a:moveTo>
                  <a:pt x="42544" y="0"/>
                </a:moveTo>
                <a:lnTo>
                  <a:pt x="29972" y="2159"/>
                </a:lnTo>
                <a:lnTo>
                  <a:pt x="37718" y="48006"/>
                </a:lnTo>
                <a:lnTo>
                  <a:pt x="44195" y="93726"/>
                </a:lnTo>
                <a:lnTo>
                  <a:pt x="44195" y="93599"/>
                </a:lnTo>
                <a:lnTo>
                  <a:pt x="56973" y="93599"/>
                </a:lnTo>
                <a:lnTo>
                  <a:pt x="56768" y="91948"/>
                </a:lnTo>
                <a:lnTo>
                  <a:pt x="50164" y="45974"/>
                </a:lnTo>
                <a:lnTo>
                  <a:pt x="42544" y="0"/>
                </a:lnTo>
                <a:close/>
              </a:path>
              <a:path w="102234" h="739139">
                <a:moveTo>
                  <a:pt x="37591" y="47752"/>
                </a:moveTo>
                <a:lnTo>
                  <a:pt x="37628" y="48006"/>
                </a:lnTo>
                <a:lnTo>
                  <a:pt x="37591" y="47752"/>
                </a:lnTo>
                <a:close/>
              </a:path>
            </a:pathLst>
          </a:custGeom>
          <a:solidFill>
            <a:srgbClr val="B1F513"/>
          </a:solidFill>
        </p:spPr>
        <p:txBody>
          <a:bodyPr wrap="square" lIns="0" tIns="0" rIns="0" bIns="0" rtlCol="0"/>
          <a:lstStyle/>
          <a:p>
            <a:endParaRPr/>
          </a:p>
        </p:txBody>
      </p:sp>
      <p:pic>
        <p:nvPicPr>
          <p:cNvPr id="9" name="object 9"/>
          <p:cNvPicPr/>
          <p:nvPr/>
        </p:nvPicPr>
        <p:blipFill>
          <a:blip r:embed="rId4" cstate="print"/>
          <a:stretch>
            <a:fillRect/>
          </a:stretch>
        </p:blipFill>
        <p:spPr>
          <a:xfrm>
            <a:off x="7330440" y="4552188"/>
            <a:ext cx="1376172" cy="896112"/>
          </a:xfrm>
          <a:prstGeom prst="rect">
            <a:avLst/>
          </a:prstGeom>
        </p:spPr>
      </p:pic>
      <p:sp>
        <p:nvSpPr>
          <p:cNvPr id="10" name="object 10"/>
          <p:cNvSpPr txBox="1"/>
          <p:nvPr/>
        </p:nvSpPr>
        <p:spPr>
          <a:xfrm>
            <a:off x="7417434" y="4746752"/>
            <a:ext cx="1289178" cy="446917"/>
          </a:xfrm>
          <a:prstGeom prst="rect">
            <a:avLst/>
          </a:prstGeom>
        </p:spPr>
        <p:txBody>
          <a:bodyPr vert="horz" wrap="square" lIns="0" tIns="36195" rIns="0" bIns="0" rtlCol="0">
            <a:spAutoFit/>
          </a:bodyPr>
          <a:lstStyle/>
          <a:p>
            <a:pPr marL="12700" marR="5080" indent="275590">
              <a:lnSpc>
                <a:spcPts val="1639"/>
              </a:lnSpc>
              <a:spcBef>
                <a:spcPts val="285"/>
              </a:spcBef>
            </a:pPr>
            <a:r>
              <a:rPr lang="en-US" sz="1500" spc="-10" dirty="0">
                <a:latin typeface="Calibri"/>
                <a:cs typeface="Calibri"/>
              </a:rPr>
              <a:t>Exploratory    Data Analysis</a:t>
            </a:r>
            <a:endParaRPr lang="en-US" sz="1500" dirty="0">
              <a:latin typeface="Calibri"/>
              <a:cs typeface="Calibri"/>
            </a:endParaRPr>
          </a:p>
        </p:txBody>
      </p:sp>
      <p:sp>
        <p:nvSpPr>
          <p:cNvPr id="11" name="object 11"/>
          <p:cNvSpPr/>
          <p:nvPr/>
        </p:nvSpPr>
        <p:spPr>
          <a:xfrm>
            <a:off x="7059548" y="5564251"/>
            <a:ext cx="481965" cy="311150"/>
          </a:xfrm>
          <a:custGeom>
            <a:avLst/>
            <a:gdLst/>
            <a:ahLst/>
            <a:cxnLst/>
            <a:rect l="l" t="t" r="r" b="b"/>
            <a:pathLst>
              <a:path w="481965" h="311150">
                <a:moveTo>
                  <a:pt x="62229" y="216420"/>
                </a:moveTo>
                <a:lnTo>
                  <a:pt x="58293" y="217144"/>
                </a:lnTo>
                <a:lnTo>
                  <a:pt x="56387" y="220027"/>
                </a:lnTo>
                <a:lnTo>
                  <a:pt x="0" y="301536"/>
                </a:lnTo>
                <a:lnTo>
                  <a:pt x="102107" y="310807"/>
                </a:lnTo>
                <a:lnTo>
                  <a:pt x="105282" y="308229"/>
                </a:lnTo>
                <a:lnTo>
                  <a:pt x="105536" y="304736"/>
                </a:lnTo>
                <a:lnTo>
                  <a:pt x="105840" y="301955"/>
                </a:lnTo>
                <a:lnTo>
                  <a:pt x="14097" y="301955"/>
                </a:lnTo>
                <a:lnTo>
                  <a:pt x="8635" y="290449"/>
                </a:lnTo>
                <a:lnTo>
                  <a:pt x="30018" y="280455"/>
                </a:lnTo>
                <a:lnTo>
                  <a:pt x="66801" y="227253"/>
                </a:lnTo>
                <a:lnTo>
                  <a:pt x="68833" y="224370"/>
                </a:lnTo>
                <a:lnTo>
                  <a:pt x="68072" y="220408"/>
                </a:lnTo>
                <a:lnTo>
                  <a:pt x="62229" y="216420"/>
                </a:lnTo>
                <a:close/>
              </a:path>
              <a:path w="481965" h="311150">
                <a:moveTo>
                  <a:pt x="30018" y="280455"/>
                </a:moveTo>
                <a:lnTo>
                  <a:pt x="8635" y="290449"/>
                </a:lnTo>
                <a:lnTo>
                  <a:pt x="14097" y="301955"/>
                </a:lnTo>
                <a:lnTo>
                  <a:pt x="18679" y="299808"/>
                </a:lnTo>
                <a:lnTo>
                  <a:pt x="16636" y="299808"/>
                </a:lnTo>
                <a:lnTo>
                  <a:pt x="11937" y="289877"/>
                </a:lnTo>
                <a:lnTo>
                  <a:pt x="23503" y="289877"/>
                </a:lnTo>
                <a:lnTo>
                  <a:pt x="30018" y="280455"/>
                </a:lnTo>
                <a:close/>
              </a:path>
              <a:path w="481965" h="311150">
                <a:moveTo>
                  <a:pt x="35351" y="292000"/>
                </a:moveTo>
                <a:lnTo>
                  <a:pt x="14097" y="301955"/>
                </a:lnTo>
                <a:lnTo>
                  <a:pt x="105840" y="301955"/>
                </a:lnTo>
                <a:lnTo>
                  <a:pt x="105918" y="301244"/>
                </a:lnTo>
                <a:lnTo>
                  <a:pt x="103250" y="298157"/>
                </a:lnTo>
                <a:lnTo>
                  <a:pt x="35351" y="292000"/>
                </a:lnTo>
                <a:close/>
              </a:path>
              <a:path w="481965" h="311150">
                <a:moveTo>
                  <a:pt x="11937" y="289877"/>
                </a:moveTo>
                <a:lnTo>
                  <a:pt x="16636" y="299808"/>
                </a:lnTo>
                <a:lnTo>
                  <a:pt x="22821" y="290864"/>
                </a:lnTo>
                <a:lnTo>
                  <a:pt x="11937" y="289877"/>
                </a:lnTo>
                <a:close/>
              </a:path>
              <a:path w="481965" h="311150">
                <a:moveTo>
                  <a:pt x="22821" y="290864"/>
                </a:moveTo>
                <a:lnTo>
                  <a:pt x="16636" y="299808"/>
                </a:lnTo>
                <a:lnTo>
                  <a:pt x="18679" y="299808"/>
                </a:lnTo>
                <a:lnTo>
                  <a:pt x="35351" y="292000"/>
                </a:lnTo>
                <a:lnTo>
                  <a:pt x="22821" y="290864"/>
                </a:lnTo>
                <a:close/>
              </a:path>
              <a:path w="481965" h="311150">
                <a:moveTo>
                  <a:pt x="150165" y="233959"/>
                </a:moveTo>
                <a:lnTo>
                  <a:pt x="123951" y="233959"/>
                </a:lnTo>
                <a:lnTo>
                  <a:pt x="61086" y="265963"/>
                </a:lnTo>
                <a:lnTo>
                  <a:pt x="30018" y="280455"/>
                </a:lnTo>
                <a:lnTo>
                  <a:pt x="22821" y="290864"/>
                </a:lnTo>
                <a:lnTo>
                  <a:pt x="35351" y="292000"/>
                </a:lnTo>
                <a:lnTo>
                  <a:pt x="66675" y="277329"/>
                </a:lnTo>
                <a:lnTo>
                  <a:pt x="129794" y="245224"/>
                </a:lnTo>
                <a:lnTo>
                  <a:pt x="150165" y="233959"/>
                </a:lnTo>
                <a:close/>
              </a:path>
              <a:path w="481965" h="311150">
                <a:moveTo>
                  <a:pt x="23503" y="289877"/>
                </a:moveTo>
                <a:lnTo>
                  <a:pt x="11937" y="289877"/>
                </a:lnTo>
                <a:lnTo>
                  <a:pt x="22821" y="290864"/>
                </a:lnTo>
                <a:lnTo>
                  <a:pt x="23503" y="289877"/>
                </a:lnTo>
                <a:close/>
              </a:path>
              <a:path w="481965" h="311150">
                <a:moveTo>
                  <a:pt x="61214" y="265874"/>
                </a:moveTo>
                <a:lnTo>
                  <a:pt x="61023" y="265963"/>
                </a:lnTo>
                <a:lnTo>
                  <a:pt x="61214" y="265874"/>
                </a:lnTo>
                <a:close/>
              </a:path>
              <a:path w="481965" h="311150">
                <a:moveTo>
                  <a:pt x="269217" y="163868"/>
                </a:moveTo>
                <a:lnTo>
                  <a:pt x="245745" y="163868"/>
                </a:lnTo>
                <a:lnTo>
                  <a:pt x="185293" y="200063"/>
                </a:lnTo>
                <a:lnTo>
                  <a:pt x="123698" y="234061"/>
                </a:lnTo>
                <a:lnTo>
                  <a:pt x="123951" y="233959"/>
                </a:lnTo>
                <a:lnTo>
                  <a:pt x="150165" y="233959"/>
                </a:lnTo>
                <a:lnTo>
                  <a:pt x="191643" y="211023"/>
                </a:lnTo>
                <a:lnTo>
                  <a:pt x="252349" y="174713"/>
                </a:lnTo>
                <a:lnTo>
                  <a:pt x="269217" y="163868"/>
                </a:lnTo>
                <a:close/>
              </a:path>
              <a:path w="481965" h="311150">
                <a:moveTo>
                  <a:pt x="185420" y="199961"/>
                </a:moveTo>
                <a:lnTo>
                  <a:pt x="185236" y="200063"/>
                </a:lnTo>
                <a:lnTo>
                  <a:pt x="185420" y="199961"/>
                </a:lnTo>
                <a:close/>
              </a:path>
              <a:path w="481965" h="311150">
                <a:moveTo>
                  <a:pt x="474091" y="0"/>
                </a:moveTo>
                <a:lnTo>
                  <a:pt x="418846" y="43954"/>
                </a:lnTo>
                <a:lnTo>
                  <a:pt x="362457" y="85928"/>
                </a:lnTo>
                <a:lnTo>
                  <a:pt x="304673" y="125996"/>
                </a:lnTo>
                <a:lnTo>
                  <a:pt x="245491" y="163982"/>
                </a:lnTo>
                <a:lnTo>
                  <a:pt x="245745" y="163868"/>
                </a:lnTo>
                <a:lnTo>
                  <a:pt x="269217" y="163868"/>
                </a:lnTo>
                <a:lnTo>
                  <a:pt x="311784" y="136499"/>
                </a:lnTo>
                <a:lnTo>
                  <a:pt x="369950" y="96189"/>
                </a:lnTo>
                <a:lnTo>
                  <a:pt x="426720" y="53962"/>
                </a:lnTo>
                <a:lnTo>
                  <a:pt x="481965" y="9906"/>
                </a:lnTo>
                <a:lnTo>
                  <a:pt x="474091" y="0"/>
                </a:lnTo>
                <a:close/>
              </a:path>
              <a:path w="481965" h="311150">
                <a:moveTo>
                  <a:pt x="304800" y="125882"/>
                </a:moveTo>
                <a:lnTo>
                  <a:pt x="304622" y="125996"/>
                </a:lnTo>
                <a:lnTo>
                  <a:pt x="304800" y="125882"/>
                </a:lnTo>
                <a:close/>
              </a:path>
              <a:path w="481965" h="311150">
                <a:moveTo>
                  <a:pt x="362584" y="85801"/>
                </a:moveTo>
                <a:lnTo>
                  <a:pt x="362402" y="85928"/>
                </a:lnTo>
                <a:lnTo>
                  <a:pt x="362584" y="85801"/>
                </a:lnTo>
                <a:close/>
              </a:path>
              <a:path w="481965" h="311150">
                <a:moveTo>
                  <a:pt x="418973" y="43827"/>
                </a:moveTo>
                <a:lnTo>
                  <a:pt x="418802" y="43954"/>
                </a:lnTo>
                <a:lnTo>
                  <a:pt x="418973" y="43827"/>
                </a:lnTo>
                <a:close/>
              </a:path>
            </a:pathLst>
          </a:custGeom>
          <a:solidFill>
            <a:srgbClr val="46EB27"/>
          </a:solidFill>
        </p:spPr>
        <p:txBody>
          <a:bodyPr wrap="square" lIns="0" tIns="0" rIns="0" bIns="0" rtlCol="0"/>
          <a:lstStyle/>
          <a:p>
            <a:endParaRPr/>
          </a:p>
        </p:txBody>
      </p:sp>
      <p:pic>
        <p:nvPicPr>
          <p:cNvPr id="12" name="object 12"/>
          <p:cNvPicPr/>
          <p:nvPr/>
        </p:nvPicPr>
        <p:blipFill>
          <a:blip r:embed="rId5" cstate="print"/>
          <a:stretch>
            <a:fillRect/>
          </a:stretch>
        </p:blipFill>
        <p:spPr>
          <a:xfrm>
            <a:off x="5515355" y="5599176"/>
            <a:ext cx="1374648" cy="897636"/>
          </a:xfrm>
          <a:prstGeom prst="rect">
            <a:avLst/>
          </a:prstGeom>
        </p:spPr>
      </p:pic>
      <p:sp>
        <p:nvSpPr>
          <p:cNvPr id="13" name="object 13"/>
          <p:cNvSpPr txBox="1"/>
          <p:nvPr/>
        </p:nvSpPr>
        <p:spPr>
          <a:xfrm>
            <a:off x="5676646" y="5794655"/>
            <a:ext cx="1110488" cy="453670"/>
          </a:xfrm>
          <a:prstGeom prst="rect">
            <a:avLst/>
          </a:prstGeom>
        </p:spPr>
        <p:txBody>
          <a:bodyPr vert="horz" wrap="square" lIns="0" tIns="12700" rIns="0" bIns="0" rtlCol="0">
            <a:spAutoFit/>
          </a:bodyPr>
          <a:lstStyle/>
          <a:p>
            <a:pPr marL="12700">
              <a:lnSpc>
                <a:spcPts val="1725"/>
              </a:lnSpc>
            </a:pPr>
            <a:r>
              <a:rPr lang="en-US" sz="1500" spc="-10" dirty="0">
                <a:latin typeface="Calibri"/>
                <a:cs typeface="Calibri"/>
              </a:rPr>
              <a:t>Data Preprocessing</a:t>
            </a:r>
            <a:endParaRPr lang="en-US" sz="1500" dirty="0">
              <a:latin typeface="Calibri"/>
              <a:cs typeface="Calibri"/>
            </a:endParaRPr>
          </a:p>
        </p:txBody>
      </p:sp>
      <p:sp>
        <p:nvSpPr>
          <p:cNvPr id="14" name="object 14"/>
          <p:cNvSpPr/>
          <p:nvPr/>
        </p:nvSpPr>
        <p:spPr>
          <a:xfrm>
            <a:off x="4869179" y="5569203"/>
            <a:ext cx="480695" cy="302895"/>
          </a:xfrm>
          <a:custGeom>
            <a:avLst/>
            <a:gdLst/>
            <a:ahLst/>
            <a:cxnLst/>
            <a:rect l="l" t="t" r="r" b="b"/>
            <a:pathLst>
              <a:path w="480695" h="302895">
                <a:moveTo>
                  <a:pt x="19702" y="15668"/>
                </a:moveTo>
                <a:lnTo>
                  <a:pt x="51308" y="49009"/>
                </a:lnTo>
                <a:lnTo>
                  <a:pt x="108077" y="91236"/>
                </a:lnTo>
                <a:lnTo>
                  <a:pt x="166243" y="131546"/>
                </a:lnTo>
                <a:lnTo>
                  <a:pt x="225679" y="169760"/>
                </a:lnTo>
                <a:lnTo>
                  <a:pt x="286385" y="206070"/>
                </a:lnTo>
                <a:lnTo>
                  <a:pt x="348361" y="240271"/>
                </a:lnTo>
                <a:lnTo>
                  <a:pt x="411353" y="272376"/>
                </a:lnTo>
                <a:lnTo>
                  <a:pt x="475361" y="302323"/>
                </a:lnTo>
                <a:lnTo>
                  <a:pt x="480695" y="290830"/>
                </a:lnTo>
                <a:lnTo>
                  <a:pt x="416814" y="260921"/>
                </a:lnTo>
                <a:lnTo>
                  <a:pt x="354402" y="229108"/>
                </a:lnTo>
                <a:lnTo>
                  <a:pt x="292608" y="195008"/>
                </a:lnTo>
                <a:lnTo>
                  <a:pt x="232283" y="158915"/>
                </a:lnTo>
                <a:lnTo>
                  <a:pt x="173228" y="120929"/>
                </a:lnTo>
                <a:lnTo>
                  <a:pt x="115626" y="80975"/>
                </a:lnTo>
                <a:lnTo>
                  <a:pt x="59225" y="39001"/>
                </a:lnTo>
                <a:lnTo>
                  <a:pt x="32246" y="17491"/>
                </a:lnTo>
                <a:lnTo>
                  <a:pt x="19702" y="15668"/>
                </a:lnTo>
                <a:close/>
              </a:path>
              <a:path w="480695" h="302895">
                <a:moveTo>
                  <a:pt x="416893" y="260921"/>
                </a:moveTo>
                <a:lnTo>
                  <a:pt x="417068" y="261010"/>
                </a:lnTo>
                <a:lnTo>
                  <a:pt x="416893" y="260921"/>
                </a:lnTo>
                <a:close/>
              </a:path>
              <a:path w="480695" h="302895">
                <a:moveTo>
                  <a:pt x="354203" y="229006"/>
                </a:moveTo>
                <a:lnTo>
                  <a:pt x="354402" y="229108"/>
                </a:lnTo>
                <a:lnTo>
                  <a:pt x="354203" y="229006"/>
                </a:lnTo>
                <a:close/>
              </a:path>
              <a:path w="480695" h="302895">
                <a:moveTo>
                  <a:pt x="292691" y="195008"/>
                </a:moveTo>
                <a:lnTo>
                  <a:pt x="292862" y="195110"/>
                </a:lnTo>
                <a:lnTo>
                  <a:pt x="292691" y="195008"/>
                </a:lnTo>
                <a:close/>
              </a:path>
              <a:path w="480695" h="302895">
                <a:moveTo>
                  <a:pt x="232359" y="158915"/>
                </a:moveTo>
                <a:lnTo>
                  <a:pt x="232537" y="159029"/>
                </a:lnTo>
                <a:lnTo>
                  <a:pt x="232359" y="158915"/>
                </a:lnTo>
                <a:close/>
              </a:path>
              <a:path w="480695" h="302895">
                <a:moveTo>
                  <a:pt x="173316" y="120929"/>
                </a:moveTo>
                <a:lnTo>
                  <a:pt x="173482" y="121043"/>
                </a:lnTo>
                <a:lnTo>
                  <a:pt x="173316" y="120929"/>
                </a:lnTo>
                <a:close/>
              </a:path>
              <a:path w="480695" h="302895">
                <a:moveTo>
                  <a:pt x="0" y="0"/>
                </a:moveTo>
                <a:lnTo>
                  <a:pt x="37084" y="95605"/>
                </a:lnTo>
                <a:lnTo>
                  <a:pt x="40767" y="97231"/>
                </a:lnTo>
                <a:lnTo>
                  <a:pt x="47371" y="94691"/>
                </a:lnTo>
                <a:lnTo>
                  <a:pt x="48895" y="91020"/>
                </a:lnTo>
                <a:lnTo>
                  <a:pt x="24289" y="27507"/>
                </a:lnTo>
                <a:lnTo>
                  <a:pt x="5842" y="12827"/>
                </a:lnTo>
                <a:lnTo>
                  <a:pt x="13843" y="2794"/>
                </a:lnTo>
                <a:lnTo>
                  <a:pt x="19244" y="2794"/>
                </a:lnTo>
                <a:lnTo>
                  <a:pt x="0" y="0"/>
                </a:lnTo>
                <a:close/>
              </a:path>
              <a:path w="480695" h="302895">
                <a:moveTo>
                  <a:pt x="115443" y="80848"/>
                </a:moveTo>
                <a:lnTo>
                  <a:pt x="115570" y="80975"/>
                </a:lnTo>
                <a:lnTo>
                  <a:pt x="115443" y="80848"/>
                </a:lnTo>
                <a:close/>
              </a:path>
              <a:path w="480695" h="302895">
                <a:moveTo>
                  <a:pt x="59055" y="38874"/>
                </a:moveTo>
                <a:lnTo>
                  <a:pt x="59225" y="39001"/>
                </a:lnTo>
                <a:lnTo>
                  <a:pt x="59055" y="38874"/>
                </a:lnTo>
                <a:close/>
              </a:path>
              <a:path w="480695" h="302895">
                <a:moveTo>
                  <a:pt x="13843" y="2794"/>
                </a:moveTo>
                <a:lnTo>
                  <a:pt x="5842" y="12827"/>
                </a:lnTo>
                <a:lnTo>
                  <a:pt x="24289" y="27507"/>
                </a:lnTo>
                <a:lnTo>
                  <a:pt x="19702" y="15668"/>
                </a:lnTo>
                <a:lnTo>
                  <a:pt x="8890" y="14097"/>
                </a:lnTo>
                <a:lnTo>
                  <a:pt x="15748" y="5461"/>
                </a:lnTo>
                <a:lnTo>
                  <a:pt x="17182" y="5461"/>
                </a:lnTo>
                <a:lnTo>
                  <a:pt x="13843" y="2794"/>
                </a:lnTo>
                <a:close/>
              </a:path>
              <a:path w="480695" h="302895">
                <a:moveTo>
                  <a:pt x="19244" y="2794"/>
                </a:moveTo>
                <a:lnTo>
                  <a:pt x="13843" y="2794"/>
                </a:lnTo>
                <a:lnTo>
                  <a:pt x="32246" y="17491"/>
                </a:lnTo>
                <a:lnTo>
                  <a:pt x="99695" y="27292"/>
                </a:lnTo>
                <a:lnTo>
                  <a:pt x="102870" y="24892"/>
                </a:lnTo>
                <a:lnTo>
                  <a:pt x="103886" y="17907"/>
                </a:lnTo>
                <a:lnTo>
                  <a:pt x="101473" y="14732"/>
                </a:lnTo>
                <a:lnTo>
                  <a:pt x="19244" y="2794"/>
                </a:lnTo>
                <a:close/>
              </a:path>
              <a:path w="480695" h="302895">
                <a:moveTo>
                  <a:pt x="17182" y="5461"/>
                </a:moveTo>
                <a:lnTo>
                  <a:pt x="15748" y="5461"/>
                </a:lnTo>
                <a:lnTo>
                  <a:pt x="19702" y="15668"/>
                </a:lnTo>
                <a:lnTo>
                  <a:pt x="32246" y="17491"/>
                </a:lnTo>
                <a:lnTo>
                  <a:pt x="17182" y="5461"/>
                </a:lnTo>
                <a:close/>
              </a:path>
              <a:path w="480695" h="302895">
                <a:moveTo>
                  <a:pt x="15748" y="5461"/>
                </a:moveTo>
                <a:lnTo>
                  <a:pt x="8890" y="14097"/>
                </a:lnTo>
                <a:lnTo>
                  <a:pt x="19702" y="15668"/>
                </a:lnTo>
                <a:lnTo>
                  <a:pt x="15748" y="5461"/>
                </a:lnTo>
                <a:close/>
              </a:path>
            </a:pathLst>
          </a:custGeom>
          <a:solidFill>
            <a:srgbClr val="39E27A"/>
          </a:solidFill>
        </p:spPr>
        <p:txBody>
          <a:bodyPr wrap="square" lIns="0" tIns="0" rIns="0" bIns="0" rtlCol="0"/>
          <a:lstStyle/>
          <a:p>
            <a:endParaRPr/>
          </a:p>
        </p:txBody>
      </p:sp>
      <p:pic>
        <p:nvPicPr>
          <p:cNvPr id="15" name="object 15"/>
          <p:cNvPicPr/>
          <p:nvPr/>
        </p:nvPicPr>
        <p:blipFill>
          <a:blip r:embed="rId6" cstate="print"/>
          <a:stretch>
            <a:fillRect/>
          </a:stretch>
        </p:blipFill>
        <p:spPr>
          <a:xfrm>
            <a:off x="3700271" y="4552188"/>
            <a:ext cx="1374648" cy="896112"/>
          </a:xfrm>
          <a:prstGeom prst="rect">
            <a:avLst/>
          </a:prstGeom>
        </p:spPr>
      </p:pic>
      <p:sp>
        <p:nvSpPr>
          <p:cNvPr id="16" name="object 16"/>
          <p:cNvSpPr txBox="1"/>
          <p:nvPr/>
        </p:nvSpPr>
        <p:spPr>
          <a:xfrm>
            <a:off x="3972305" y="4746752"/>
            <a:ext cx="830580" cy="462915"/>
          </a:xfrm>
          <a:prstGeom prst="rect">
            <a:avLst/>
          </a:prstGeom>
        </p:spPr>
        <p:txBody>
          <a:bodyPr vert="horz" wrap="square" lIns="0" tIns="36195" rIns="0" bIns="0" rtlCol="0">
            <a:spAutoFit/>
          </a:bodyPr>
          <a:lstStyle/>
          <a:p>
            <a:pPr marL="12700" marR="5080" indent="150495">
              <a:lnSpc>
                <a:spcPts val="1639"/>
              </a:lnSpc>
              <a:spcBef>
                <a:spcPts val="285"/>
              </a:spcBef>
            </a:pPr>
            <a:r>
              <a:rPr sz="1500" dirty="0">
                <a:latin typeface="Calibri"/>
                <a:cs typeface="Calibri"/>
              </a:rPr>
              <a:t>Model </a:t>
            </a:r>
            <a:r>
              <a:rPr sz="1500" spc="5" dirty="0">
                <a:latin typeface="Calibri"/>
                <a:cs typeface="Calibri"/>
              </a:rPr>
              <a:t> </a:t>
            </a:r>
            <a:r>
              <a:rPr sz="1500" spc="-40" dirty="0">
                <a:latin typeface="Calibri"/>
                <a:cs typeface="Calibri"/>
              </a:rPr>
              <a:t>E</a:t>
            </a:r>
            <a:r>
              <a:rPr sz="1500" spc="-30" dirty="0">
                <a:latin typeface="Calibri"/>
                <a:cs typeface="Calibri"/>
              </a:rPr>
              <a:t>v</a:t>
            </a:r>
            <a:r>
              <a:rPr sz="1500" dirty="0">
                <a:latin typeface="Calibri"/>
                <a:cs typeface="Calibri"/>
              </a:rPr>
              <a:t>alu</a:t>
            </a:r>
            <a:r>
              <a:rPr sz="1500" spc="-15" dirty="0">
                <a:latin typeface="Calibri"/>
                <a:cs typeface="Calibri"/>
              </a:rPr>
              <a:t>a</a:t>
            </a:r>
            <a:r>
              <a:rPr sz="1500" dirty="0">
                <a:latin typeface="Calibri"/>
                <a:cs typeface="Calibri"/>
              </a:rPr>
              <a:t>ti</a:t>
            </a:r>
            <a:r>
              <a:rPr sz="1500" spc="-5" dirty="0">
                <a:latin typeface="Calibri"/>
                <a:cs typeface="Calibri"/>
              </a:rPr>
              <a:t>on</a:t>
            </a:r>
            <a:endParaRPr sz="1500">
              <a:latin typeface="Calibri"/>
              <a:cs typeface="Calibri"/>
            </a:endParaRPr>
          </a:p>
        </p:txBody>
      </p:sp>
      <p:sp>
        <p:nvSpPr>
          <p:cNvPr id="17" name="object 17"/>
          <p:cNvSpPr/>
          <p:nvPr/>
        </p:nvSpPr>
        <p:spPr>
          <a:xfrm>
            <a:off x="4074286" y="3583432"/>
            <a:ext cx="102235" cy="739140"/>
          </a:xfrm>
          <a:custGeom>
            <a:avLst/>
            <a:gdLst/>
            <a:ahLst/>
            <a:cxnLst/>
            <a:rect l="l" t="t" r="r" b="b"/>
            <a:pathLst>
              <a:path w="102235" h="739139">
                <a:moveTo>
                  <a:pt x="61481" y="24875"/>
                </a:moveTo>
                <a:lnTo>
                  <a:pt x="45085" y="90931"/>
                </a:lnTo>
                <a:lnTo>
                  <a:pt x="39497" y="137159"/>
                </a:lnTo>
                <a:lnTo>
                  <a:pt x="34798" y="183387"/>
                </a:lnTo>
                <a:lnTo>
                  <a:pt x="31241" y="229742"/>
                </a:lnTo>
                <a:lnTo>
                  <a:pt x="28701" y="276224"/>
                </a:lnTo>
                <a:lnTo>
                  <a:pt x="27175" y="322833"/>
                </a:lnTo>
                <a:lnTo>
                  <a:pt x="26671" y="369061"/>
                </a:lnTo>
                <a:lnTo>
                  <a:pt x="27177" y="415543"/>
                </a:lnTo>
                <a:lnTo>
                  <a:pt x="28701" y="461771"/>
                </a:lnTo>
                <a:lnTo>
                  <a:pt x="31241" y="508253"/>
                </a:lnTo>
                <a:lnTo>
                  <a:pt x="34798" y="554608"/>
                </a:lnTo>
                <a:lnTo>
                  <a:pt x="39497" y="600836"/>
                </a:lnTo>
                <a:lnTo>
                  <a:pt x="45085" y="647064"/>
                </a:lnTo>
                <a:lnTo>
                  <a:pt x="51688" y="693165"/>
                </a:lnTo>
                <a:lnTo>
                  <a:pt x="59436" y="739012"/>
                </a:lnTo>
                <a:lnTo>
                  <a:pt x="71882" y="736853"/>
                </a:lnTo>
                <a:lnTo>
                  <a:pt x="64283" y="691260"/>
                </a:lnTo>
                <a:lnTo>
                  <a:pt x="57676" y="645413"/>
                </a:lnTo>
                <a:lnTo>
                  <a:pt x="52085" y="599439"/>
                </a:lnTo>
                <a:lnTo>
                  <a:pt x="47396" y="553592"/>
                </a:lnTo>
                <a:lnTo>
                  <a:pt x="43934" y="507364"/>
                </a:lnTo>
                <a:lnTo>
                  <a:pt x="41266" y="461136"/>
                </a:lnTo>
                <a:lnTo>
                  <a:pt x="39749" y="415162"/>
                </a:lnTo>
                <a:lnTo>
                  <a:pt x="39371" y="369061"/>
                </a:lnTo>
                <a:lnTo>
                  <a:pt x="39759" y="322579"/>
                </a:lnTo>
                <a:lnTo>
                  <a:pt x="41311" y="276224"/>
                </a:lnTo>
                <a:lnTo>
                  <a:pt x="44008" y="229742"/>
                </a:lnTo>
                <a:lnTo>
                  <a:pt x="47361" y="184657"/>
                </a:lnTo>
                <a:lnTo>
                  <a:pt x="52057" y="138683"/>
                </a:lnTo>
                <a:lnTo>
                  <a:pt x="52085" y="138556"/>
                </a:lnTo>
                <a:lnTo>
                  <a:pt x="57642" y="92709"/>
                </a:lnTo>
                <a:lnTo>
                  <a:pt x="57676" y="92582"/>
                </a:lnTo>
                <a:lnTo>
                  <a:pt x="64225" y="46989"/>
                </a:lnTo>
                <a:lnTo>
                  <a:pt x="64304" y="46735"/>
                </a:lnTo>
                <a:lnTo>
                  <a:pt x="65965" y="36771"/>
                </a:lnTo>
                <a:lnTo>
                  <a:pt x="61481" y="24875"/>
                </a:lnTo>
                <a:close/>
              </a:path>
              <a:path w="102235" h="739139">
                <a:moveTo>
                  <a:pt x="64262" y="691133"/>
                </a:moveTo>
                <a:close/>
              </a:path>
              <a:path w="102235" h="739139">
                <a:moveTo>
                  <a:pt x="57658" y="645286"/>
                </a:moveTo>
                <a:close/>
              </a:path>
              <a:path w="102235" h="739139">
                <a:moveTo>
                  <a:pt x="52070" y="599312"/>
                </a:moveTo>
                <a:lnTo>
                  <a:pt x="52070" y="599439"/>
                </a:lnTo>
                <a:lnTo>
                  <a:pt x="52070" y="599312"/>
                </a:lnTo>
                <a:close/>
              </a:path>
              <a:path w="102235" h="739139">
                <a:moveTo>
                  <a:pt x="47371" y="553338"/>
                </a:moveTo>
                <a:lnTo>
                  <a:pt x="47371" y="553592"/>
                </a:lnTo>
                <a:lnTo>
                  <a:pt x="47371" y="553338"/>
                </a:lnTo>
                <a:close/>
              </a:path>
              <a:path w="102235" h="739139">
                <a:moveTo>
                  <a:pt x="41275" y="461136"/>
                </a:moveTo>
                <a:lnTo>
                  <a:pt x="41275" y="461390"/>
                </a:lnTo>
                <a:lnTo>
                  <a:pt x="41275" y="461136"/>
                </a:lnTo>
                <a:close/>
              </a:path>
              <a:path w="102235" h="739139">
                <a:moveTo>
                  <a:pt x="39755" y="322706"/>
                </a:moveTo>
                <a:lnTo>
                  <a:pt x="39750" y="322833"/>
                </a:lnTo>
                <a:lnTo>
                  <a:pt x="39755" y="322706"/>
                </a:lnTo>
                <a:close/>
              </a:path>
              <a:path w="102235" h="739139">
                <a:moveTo>
                  <a:pt x="41282" y="276732"/>
                </a:moveTo>
                <a:lnTo>
                  <a:pt x="41275" y="276859"/>
                </a:lnTo>
                <a:lnTo>
                  <a:pt x="41282" y="276732"/>
                </a:lnTo>
                <a:close/>
              </a:path>
              <a:path w="102235" h="739139">
                <a:moveTo>
                  <a:pt x="43951" y="230504"/>
                </a:moveTo>
                <a:close/>
              </a:path>
              <a:path w="102235" h="739139">
                <a:moveTo>
                  <a:pt x="47383" y="184530"/>
                </a:moveTo>
                <a:close/>
              </a:path>
              <a:path w="102235" h="739139">
                <a:moveTo>
                  <a:pt x="52085" y="138556"/>
                </a:moveTo>
                <a:lnTo>
                  <a:pt x="52070" y="138683"/>
                </a:lnTo>
                <a:lnTo>
                  <a:pt x="52085" y="138556"/>
                </a:lnTo>
                <a:close/>
              </a:path>
              <a:path w="102235" h="739139">
                <a:moveTo>
                  <a:pt x="69980" y="11429"/>
                </a:moveTo>
                <a:lnTo>
                  <a:pt x="57276" y="11429"/>
                </a:lnTo>
                <a:lnTo>
                  <a:pt x="69850" y="13462"/>
                </a:lnTo>
                <a:lnTo>
                  <a:pt x="65965" y="36771"/>
                </a:lnTo>
                <a:lnTo>
                  <a:pt x="88773" y="97281"/>
                </a:lnTo>
                <a:lnTo>
                  <a:pt x="90042" y="100456"/>
                </a:lnTo>
                <a:lnTo>
                  <a:pt x="93725" y="102107"/>
                </a:lnTo>
                <a:lnTo>
                  <a:pt x="97027" y="100964"/>
                </a:lnTo>
                <a:lnTo>
                  <a:pt x="100329" y="99694"/>
                </a:lnTo>
                <a:lnTo>
                  <a:pt x="101980" y="96011"/>
                </a:lnTo>
                <a:lnTo>
                  <a:pt x="100662" y="92582"/>
                </a:lnTo>
                <a:lnTo>
                  <a:pt x="69980" y="11429"/>
                </a:lnTo>
                <a:close/>
              </a:path>
              <a:path w="102235" h="739139">
                <a:moveTo>
                  <a:pt x="57676" y="92582"/>
                </a:moveTo>
                <a:lnTo>
                  <a:pt x="57658" y="92709"/>
                </a:lnTo>
                <a:lnTo>
                  <a:pt x="57676" y="92582"/>
                </a:lnTo>
                <a:close/>
              </a:path>
              <a:path w="102235" h="739139">
                <a:moveTo>
                  <a:pt x="65659" y="0"/>
                </a:moveTo>
                <a:lnTo>
                  <a:pt x="2159" y="76199"/>
                </a:lnTo>
                <a:lnTo>
                  <a:pt x="0" y="78866"/>
                </a:lnTo>
                <a:lnTo>
                  <a:pt x="380" y="82803"/>
                </a:lnTo>
                <a:lnTo>
                  <a:pt x="5714" y="87375"/>
                </a:lnTo>
                <a:lnTo>
                  <a:pt x="9778" y="86994"/>
                </a:lnTo>
                <a:lnTo>
                  <a:pt x="11937" y="84327"/>
                </a:lnTo>
                <a:lnTo>
                  <a:pt x="53424" y="34543"/>
                </a:lnTo>
                <a:lnTo>
                  <a:pt x="57276" y="11429"/>
                </a:lnTo>
                <a:lnTo>
                  <a:pt x="69980" y="11429"/>
                </a:lnTo>
                <a:lnTo>
                  <a:pt x="65659" y="0"/>
                </a:lnTo>
                <a:close/>
              </a:path>
              <a:path w="102235" h="739139">
                <a:moveTo>
                  <a:pt x="64304" y="46735"/>
                </a:moveTo>
                <a:lnTo>
                  <a:pt x="64262" y="46989"/>
                </a:lnTo>
                <a:lnTo>
                  <a:pt x="64304" y="46735"/>
                </a:lnTo>
                <a:close/>
              </a:path>
              <a:path w="102235" h="739139">
                <a:moveTo>
                  <a:pt x="69638" y="14731"/>
                </a:moveTo>
                <a:lnTo>
                  <a:pt x="57658" y="14731"/>
                </a:lnTo>
                <a:lnTo>
                  <a:pt x="68452" y="16509"/>
                </a:lnTo>
                <a:lnTo>
                  <a:pt x="61481" y="24875"/>
                </a:lnTo>
                <a:lnTo>
                  <a:pt x="65965" y="36771"/>
                </a:lnTo>
                <a:lnTo>
                  <a:pt x="69638" y="14731"/>
                </a:lnTo>
                <a:close/>
              </a:path>
              <a:path w="102235" h="739139">
                <a:moveTo>
                  <a:pt x="57276" y="11429"/>
                </a:moveTo>
                <a:lnTo>
                  <a:pt x="53424" y="34543"/>
                </a:lnTo>
                <a:lnTo>
                  <a:pt x="61481" y="24875"/>
                </a:lnTo>
                <a:lnTo>
                  <a:pt x="57658" y="14731"/>
                </a:lnTo>
                <a:lnTo>
                  <a:pt x="69638" y="14731"/>
                </a:lnTo>
                <a:lnTo>
                  <a:pt x="69850" y="13462"/>
                </a:lnTo>
                <a:lnTo>
                  <a:pt x="57276" y="11429"/>
                </a:lnTo>
                <a:close/>
              </a:path>
              <a:path w="102235" h="739139">
                <a:moveTo>
                  <a:pt x="57658" y="14731"/>
                </a:moveTo>
                <a:lnTo>
                  <a:pt x="61481" y="24875"/>
                </a:lnTo>
                <a:lnTo>
                  <a:pt x="68452" y="16509"/>
                </a:lnTo>
                <a:lnTo>
                  <a:pt x="57658" y="14731"/>
                </a:lnTo>
                <a:close/>
              </a:path>
            </a:pathLst>
          </a:custGeom>
          <a:solidFill>
            <a:srgbClr val="49DCD2"/>
          </a:solidFill>
        </p:spPr>
        <p:txBody>
          <a:bodyPr wrap="square" lIns="0" tIns="0" rIns="0" bIns="0" rtlCol="0"/>
          <a:lstStyle/>
          <a:p>
            <a:endParaRPr/>
          </a:p>
        </p:txBody>
      </p:sp>
      <p:pic>
        <p:nvPicPr>
          <p:cNvPr id="18" name="object 18"/>
          <p:cNvPicPr/>
          <p:nvPr/>
        </p:nvPicPr>
        <p:blipFill>
          <a:blip r:embed="rId7" cstate="print"/>
          <a:stretch>
            <a:fillRect/>
          </a:stretch>
        </p:blipFill>
        <p:spPr>
          <a:xfrm>
            <a:off x="3700271" y="2455164"/>
            <a:ext cx="1374648" cy="896112"/>
          </a:xfrm>
          <a:prstGeom prst="rect">
            <a:avLst/>
          </a:prstGeom>
        </p:spPr>
      </p:pic>
      <p:sp>
        <p:nvSpPr>
          <p:cNvPr id="19" name="object 19"/>
          <p:cNvSpPr txBox="1"/>
          <p:nvPr/>
        </p:nvSpPr>
        <p:spPr>
          <a:xfrm>
            <a:off x="3899153" y="2650363"/>
            <a:ext cx="977900" cy="462915"/>
          </a:xfrm>
          <a:prstGeom prst="rect">
            <a:avLst/>
          </a:prstGeom>
        </p:spPr>
        <p:txBody>
          <a:bodyPr vert="horz" wrap="square" lIns="0" tIns="36195" rIns="0" bIns="0" rtlCol="0">
            <a:spAutoFit/>
          </a:bodyPr>
          <a:lstStyle/>
          <a:p>
            <a:pPr marL="12700" marR="5080" indent="223520">
              <a:lnSpc>
                <a:spcPts val="1639"/>
              </a:lnSpc>
              <a:spcBef>
                <a:spcPts val="285"/>
              </a:spcBef>
            </a:pPr>
            <a:r>
              <a:rPr sz="1500" dirty="0">
                <a:latin typeface="Calibri"/>
                <a:cs typeface="Calibri"/>
              </a:rPr>
              <a:t>Model </a:t>
            </a:r>
            <a:r>
              <a:rPr sz="1500" spc="5" dirty="0">
                <a:latin typeface="Calibri"/>
                <a:cs typeface="Calibri"/>
              </a:rPr>
              <a:t> </a:t>
            </a:r>
            <a:r>
              <a:rPr sz="1500" spc="-5" dirty="0">
                <a:latin typeface="Calibri"/>
                <a:cs typeface="Calibri"/>
              </a:rPr>
              <a:t>Dep</a:t>
            </a:r>
            <a:r>
              <a:rPr sz="1500" dirty="0">
                <a:latin typeface="Calibri"/>
                <a:cs typeface="Calibri"/>
              </a:rPr>
              <a:t>l</a:t>
            </a:r>
            <a:r>
              <a:rPr sz="1500" spc="-15" dirty="0">
                <a:latin typeface="Calibri"/>
                <a:cs typeface="Calibri"/>
              </a:rPr>
              <a:t>o</a:t>
            </a:r>
            <a:r>
              <a:rPr sz="1500" dirty="0">
                <a:latin typeface="Calibri"/>
                <a:cs typeface="Calibri"/>
              </a:rPr>
              <a:t>y</a:t>
            </a:r>
            <a:r>
              <a:rPr sz="1500" spc="5" dirty="0">
                <a:latin typeface="Calibri"/>
                <a:cs typeface="Calibri"/>
              </a:rPr>
              <a:t>m</a:t>
            </a:r>
            <a:r>
              <a:rPr sz="1500" dirty="0">
                <a:latin typeface="Calibri"/>
                <a:cs typeface="Calibri"/>
              </a:rPr>
              <a:t>e</a:t>
            </a:r>
            <a:r>
              <a:rPr sz="1500" spc="-10" dirty="0">
                <a:latin typeface="Calibri"/>
                <a:cs typeface="Calibri"/>
              </a:rPr>
              <a:t>n</a:t>
            </a:r>
            <a:r>
              <a:rPr sz="1500" dirty="0">
                <a:latin typeface="Calibri"/>
                <a:cs typeface="Calibri"/>
              </a:rPr>
              <a:t>t</a:t>
            </a:r>
            <a:endParaRPr sz="1500">
              <a:latin typeface="Calibri"/>
              <a:cs typeface="Calibri"/>
            </a:endParaRPr>
          </a:p>
        </p:txBody>
      </p:sp>
      <p:sp>
        <p:nvSpPr>
          <p:cNvPr id="20" name="object 20"/>
          <p:cNvSpPr/>
          <p:nvPr/>
        </p:nvSpPr>
        <p:spPr>
          <a:xfrm>
            <a:off x="4865242" y="2029841"/>
            <a:ext cx="481965" cy="311150"/>
          </a:xfrm>
          <a:custGeom>
            <a:avLst/>
            <a:gdLst/>
            <a:ahLst/>
            <a:cxnLst/>
            <a:rect l="l" t="t" r="r" b="b"/>
            <a:pathLst>
              <a:path w="481964" h="311150">
                <a:moveTo>
                  <a:pt x="446660" y="18827"/>
                </a:moveTo>
                <a:lnTo>
                  <a:pt x="352298" y="65532"/>
                </a:lnTo>
                <a:lnTo>
                  <a:pt x="290322" y="99822"/>
                </a:lnTo>
                <a:lnTo>
                  <a:pt x="229616" y="136144"/>
                </a:lnTo>
                <a:lnTo>
                  <a:pt x="170180" y="174244"/>
                </a:lnTo>
                <a:lnTo>
                  <a:pt x="112014" y="214630"/>
                </a:lnTo>
                <a:lnTo>
                  <a:pt x="55245" y="256794"/>
                </a:lnTo>
                <a:lnTo>
                  <a:pt x="0" y="300863"/>
                </a:lnTo>
                <a:lnTo>
                  <a:pt x="7874" y="310896"/>
                </a:lnTo>
                <a:lnTo>
                  <a:pt x="63119" y="266826"/>
                </a:lnTo>
                <a:lnTo>
                  <a:pt x="119507" y="224917"/>
                </a:lnTo>
                <a:lnTo>
                  <a:pt x="177235" y="184912"/>
                </a:lnTo>
                <a:lnTo>
                  <a:pt x="236276" y="146938"/>
                </a:lnTo>
                <a:lnTo>
                  <a:pt x="296586" y="110871"/>
                </a:lnTo>
                <a:lnTo>
                  <a:pt x="358267" y="76708"/>
                </a:lnTo>
                <a:lnTo>
                  <a:pt x="420755" y="44958"/>
                </a:lnTo>
                <a:lnTo>
                  <a:pt x="452000" y="30314"/>
                </a:lnTo>
                <a:lnTo>
                  <a:pt x="459159" y="19965"/>
                </a:lnTo>
                <a:lnTo>
                  <a:pt x="446660" y="18827"/>
                </a:lnTo>
                <a:close/>
              </a:path>
              <a:path w="481964" h="311150">
                <a:moveTo>
                  <a:pt x="63162" y="266826"/>
                </a:moveTo>
                <a:lnTo>
                  <a:pt x="62992" y="266954"/>
                </a:lnTo>
                <a:lnTo>
                  <a:pt x="63162" y="266826"/>
                </a:lnTo>
                <a:close/>
              </a:path>
              <a:path w="481964" h="311150">
                <a:moveTo>
                  <a:pt x="119563" y="224917"/>
                </a:moveTo>
                <a:lnTo>
                  <a:pt x="119380" y="225044"/>
                </a:lnTo>
                <a:lnTo>
                  <a:pt x="119563" y="224917"/>
                </a:lnTo>
                <a:close/>
              </a:path>
              <a:path w="481964" h="311150">
                <a:moveTo>
                  <a:pt x="177419" y="184785"/>
                </a:moveTo>
                <a:lnTo>
                  <a:pt x="177165" y="184912"/>
                </a:lnTo>
                <a:lnTo>
                  <a:pt x="177419" y="184785"/>
                </a:lnTo>
                <a:close/>
              </a:path>
              <a:path w="481964" h="311150">
                <a:moveTo>
                  <a:pt x="236474" y="146812"/>
                </a:moveTo>
                <a:lnTo>
                  <a:pt x="236220" y="146938"/>
                </a:lnTo>
                <a:lnTo>
                  <a:pt x="236474" y="146812"/>
                </a:lnTo>
                <a:close/>
              </a:path>
              <a:path w="481964" h="311150">
                <a:moveTo>
                  <a:pt x="296799" y="110744"/>
                </a:moveTo>
                <a:lnTo>
                  <a:pt x="296545" y="110871"/>
                </a:lnTo>
                <a:lnTo>
                  <a:pt x="296799" y="110744"/>
                </a:lnTo>
                <a:close/>
              </a:path>
              <a:path w="481964" h="311150">
                <a:moveTo>
                  <a:pt x="477795" y="8889"/>
                </a:moveTo>
                <a:lnTo>
                  <a:pt x="467868" y="8889"/>
                </a:lnTo>
                <a:lnTo>
                  <a:pt x="473329" y="20320"/>
                </a:lnTo>
                <a:lnTo>
                  <a:pt x="452000" y="30314"/>
                </a:lnTo>
                <a:lnTo>
                  <a:pt x="415163" y="83566"/>
                </a:lnTo>
                <a:lnTo>
                  <a:pt x="413258" y="86487"/>
                </a:lnTo>
                <a:lnTo>
                  <a:pt x="413893" y="90424"/>
                </a:lnTo>
                <a:lnTo>
                  <a:pt x="416814" y="92329"/>
                </a:lnTo>
                <a:lnTo>
                  <a:pt x="419735" y="94361"/>
                </a:lnTo>
                <a:lnTo>
                  <a:pt x="423672" y="93599"/>
                </a:lnTo>
                <a:lnTo>
                  <a:pt x="425704" y="90805"/>
                </a:lnTo>
                <a:lnTo>
                  <a:pt x="481965" y="9271"/>
                </a:lnTo>
                <a:lnTo>
                  <a:pt x="477795" y="8889"/>
                </a:lnTo>
                <a:close/>
              </a:path>
              <a:path w="481964" h="311150">
                <a:moveTo>
                  <a:pt x="358389" y="76708"/>
                </a:moveTo>
                <a:lnTo>
                  <a:pt x="358140" y="76835"/>
                </a:lnTo>
                <a:lnTo>
                  <a:pt x="358389" y="76708"/>
                </a:lnTo>
                <a:close/>
              </a:path>
              <a:path w="481964" h="311150">
                <a:moveTo>
                  <a:pt x="459159" y="19965"/>
                </a:moveTo>
                <a:lnTo>
                  <a:pt x="452000" y="30314"/>
                </a:lnTo>
                <a:lnTo>
                  <a:pt x="471973" y="20955"/>
                </a:lnTo>
                <a:lnTo>
                  <a:pt x="470027" y="20955"/>
                </a:lnTo>
                <a:lnTo>
                  <a:pt x="459159" y="19965"/>
                </a:lnTo>
                <a:close/>
              </a:path>
              <a:path w="481964" h="311150">
                <a:moveTo>
                  <a:pt x="465328" y="11049"/>
                </a:moveTo>
                <a:lnTo>
                  <a:pt x="459159" y="19965"/>
                </a:lnTo>
                <a:lnTo>
                  <a:pt x="470027" y="20955"/>
                </a:lnTo>
                <a:lnTo>
                  <a:pt x="465328" y="11049"/>
                </a:lnTo>
                <a:close/>
              </a:path>
              <a:path w="481964" h="311150">
                <a:moveTo>
                  <a:pt x="468899" y="11049"/>
                </a:moveTo>
                <a:lnTo>
                  <a:pt x="465328" y="11049"/>
                </a:lnTo>
                <a:lnTo>
                  <a:pt x="470027" y="20955"/>
                </a:lnTo>
                <a:lnTo>
                  <a:pt x="471973" y="20955"/>
                </a:lnTo>
                <a:lnTo>
                  <a:pt x="473329" y="20320"/>
                </a:lnTo>
                <a:lnTo>
                  <a:pt x="468899" y="11049"/>
                </a:lnTo>
                <a:close/>
              </a:path>
              <a:path w="481964" h="311150">
                <a:moveTo>
                  <a:pt x="467868" y="8889"/>
                </a:moveTo>
                <a:lnTo>
                  <a:pt x="446660" y="18827"/>
                </a:lnTo>
                <a:lnTo>
                  <a:pt x="459159" y="19965"/>
                </a:lnTo>
                <a:lnTo>
                  <a:pt x="465328" y="11049"/>
                </a:lnTo>
                <a:lnTo>
                  <a:pt x="468899" y="11049"/>
                </a:lnTo>
                <a:lnTo>
                  <a:pt x="467868" y="8889"/>
                </a:lnTo>
                <a:close/>
              </a:path>
              <a:path w="481964" h="311150">
                <a:moveTo>
                  <a:pt x="379857" y="0"/>
                </a:moveTo>
                <a:lnTo>
                  <a:pt x="376682" y="2539"/>
                </a:lnTo>
                <a:lnTo>
                  <a:pt x="376174" y="9525"/>
                </a:lnTo>
                <a:lnTo>
                  <a:pt x="378714" y="12700"/>
                </a:lnTo>
                <a:lnTo>
                  <a:pt x="382143" y="12954"/>
                </a:lnTo>
                <a:lnTo>
                  <a:pt x="446660" y="18827"/>
                </a:lnTo>
                <a:lnTo>
                  <a:pt x="467868" y="8889"/>
                </a:lnTo>
                <a:lnTo>
                  <a:pt x="477795" y="8889"/>
                </a:lnTo>
                <a:lnTo>
                  <a:pt x="383286" y="254"/>
                </a:lnTo>
                <a:lnTo>
                  <a:pt x="379857" y="0"/>
                </a:lnTo>
                <a:close/>
              </a:path>
            </a:pathLst>
          </a:custGeom>
          <a:solidFill>
            <a:srgbClr val="5B9BD4"/>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93645" y="609676"/>
            <a:ext cx="7208520" cy="697230"/>
          </a:xfrm>
          <a:prstGeom prst="rect">
            <a:avLst/>
          </a:prstGeom>
        </p:spPr>
        <p:txBody>
          <a:bodyPr vert="horz" wrap="square" lIns="0" tIns="13335" rIns="0" bIns="0" rtlCol="0">
            <a:spAutoFit/>
          </a:bodyPr>
          <a:lstStyle/>
          <a:p>
            <a:pPr marL="12700">
              <a:lnSpc>
                <a:spcPct val="100000"/>
              </a:lnSpc>
              <a:spcBef>
                <a:spcPts val="105"/>
              </a:spcBef>
            </a:pPr>
            <a:r>
              <a:rPr sz="4400" spc="-35" dirty="0">
                <a:solidFill>
                  <a:schemeClr val="accent1">
                    <a:lumMod val="50000"/>
                  </a:schemeClr>
                </a:solidFill>
              </a:rPr>
              <a:t>Importing</a:t>
            </a:r>
            <a:r>
              <a:rPr sz="4400" spc="-110" dirty="0"/>
              <a:t> </a:t>
            </a:r>
            <a:r>
              <a:rPr sz="4400" spc="-35" dirty="0"/>
              <a:t>libraries</a:t>
            </a:r>
            <a:r>
              <a:rPr lang="en-US" sz="4400" spc="-35" dirty="0"/>
              <a:t> and data sets</a:t>
            </a:r>
            <a:endParaRPr sz="4400" dirty="0"/>
          </a:p>
        </p:txBody>
      </p:sp>
      <p:pic>
        <p:nvPicPr>
          <p:cNvPr id="7" name="Picture 6">
            <a:extLst>
              <a:ext uri="{FF2B5EF4-FFF2-40B4-BE49-F238E27FC236}">
                <a16:creationId xmlns:a16="http://schemas.microsoft.com/office/drawing/2014/main" id="{EA9E0A61-5F25-EAA0-8E72-8F83CCA56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389" y="5295794"/>
            <a:ext cx="7720965" cy="662997"/>
          </a:xfrm>
          <a:prstGeom prst="rect">
            <a:avLst/>
          </a:prstGeom>
        </p:spPr>
      </p:pic>
      <p:pic>
        <p:nvPicPr>
          <p:cNvPr id="6" name="Picture 5">
            <a:extLst>
              <a:ext uri="{FF2B5EF4-FFF2-40B4-BE49-F238E27FC236}">
                <a16:creationId xmlns:a16="http://schemas.microsoft.com/office/drawing/2014/main" id="{5D9B9DAF-5253-5C43-5268-A6B8D8C57BBB}"/>
              </a:ext>
            </a:extLst>
          </p:cNvPr>
          <p:cNvPicPr>
            <a:picLocks noChangeAspect="1"/>
          </p:cNvPicPr>
          <p:nvPr/>
        </p:nvPicPr>
        <p:blipFill rotWithShape="1">
          <a:blip r:embed="rId3"/>
          <a:srcRect l="15625" t="54444" r="36672" b="14445"/>
          <a:stretch/>
        </p:blipFill>
        <p:spPr>
          <a:xfrm>
            <a:off x="2272389" y="2057400"/>
            <a:ext cx="7720965" cy="28193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1182" y="609676"/>
            <a:ext cx="5474970" cy="697230"/>
          </a:xfrm>
          <a:prstGeom prst="rect">
            <a:avLst/>
          </a:prstGeom>
        </p:spPr>
        <p:txBody>
          <a:bodyPr vert="horz" wrap="square" lIns="0" tIns="13335" rIns="0" bIns="0" rtlCol="0">
            <a:spAutoFit/>
          </a:bodyPr>
          <a:lstStyle/>
          <a:p>
            <a:pPr marL="12700">
              <a:lnSpc>
                <a:spcPct val="100000"/>
              </a:lnSpc>
              <a:spcBef>
                <a:spcPts val="105"/>
              </a:spcBef>
            </a:pPr>
            <a:r>
              <a:rPr sz="4400" spc="-50" dirty="0">
                <a:solidFill>
                  <a:schemeClr val="accent1">
                    <a:lumMod val="50000"/>
                  </a:schemeClr>
                </a:solidFill>
              </a:rPr>
              <a:t>Data</a:t>
            </a:r>
            <a:r>
              <a:rPr sz="4400" spc="-105" dirty="0">
                <a:solidFill>
                  <a:schemeClr val="accent1">
                    <a:lumMod val="50000"/>
                  </a:schemeClr>
                </a:solidFill>
              </a:rPr>
              <a:t> </a:t>
            </a:r>
            <a:r>
              <a:rPr sz="4400" spc="-30" dirty="0">
                <a:solidFill>
                  <a:schemeClr val="accent1">
                    <a:lumMod val="50000"/>
                  </a:schemeClr>
                </a:solidFill>
              </a:rPr>
              <a:t>Collection</a:t>
            </a:r>
            <a:r>
              <a:rPr sz="4400" spc="-135" dirty="0">
                <a:solidFill>
                  <a:schemeClr val="accent1">
                    <a:lumMod val="50000"/>
                  </a:schemeClr>
                </a:solidFill>
              </a:rPr>
              <a:t> </a:t>
            </a:r>
            <a:r>
              <a:rPr sz="4400" dirty="0">
                <a:solidFill>
                  <a:schemeClr val="accent1">
                    <a:lumMod val="50000"/>
                  </a:schemeClr>
                </a:solidFill>
              </a:rPr>
              <a:t>&amp;</a:t>
            </a:r>
            <a:r>
              <a:rPr sz="4400" spc="-100" dirty="0">
                <a:solidFill>
                  <a:schemeClr val="accent1">
                    <a:lumMod val="50000"/>
                  </a:schemeClr>
                </a:solidFill>
              </a:rPr>
              <a:t> </a:t>
            </a:r>
            <a:r>
              <a:rPr sz="4400" spc="-35" dirty="0">
                <a:solidFill>
                  <a:schemeClr val="accent1">
                    <a:lumMod val="50000"/>
                  </a:schemeClr>
                </a:solidFill>
              </a:rPr>
              <a:t>Details</a:t>
            </a:r>
            <a:endParaRPr sz="4400" dirty="0">
              <a:solidFill>
                <a:schemeClr val="accent1">
                  <a:lumMod val="50000"/>
                </a:schemeClr>
              </a:solidFill>
            </a:endParaRPr>
          </a:p>
        </p:txBody>
      </p:sp>
      <p:pic>
        <p:nvPicPr>
          <p:cNvPr id="3" name="object 3"/>
          <p:cNvPicPr/>
          <p:nvPr/>
        </p:nvPicPr>
        <p:blipFill>
          <a:blip r:embed="rId2" cstate="print"/>
          <a:stretch>
            <a:fillRect/>
          </a:stretch>
        </p:blipFill>
        <p:spPr>
          <a:xfrm>
            <a:off x="563880" y="1820428"/>
            <a:ext cx="8845048" cy="1384543"/>
          </a:xfrm>
          <a:prstGeom prst="rect">
            <a:avLst/>
          </a:prstGeom>
        </p:spPr>
      </p:pic>
      <p:sp>
        <p:nvSpPr>
          <p:cNvPr id="4" name="object 4"/>
          <p:cNvSpPr txBox="1"/>
          <p:nvPr/>
        </p:nvSpPr>
        <p:spPr>
          <a:xfrm>
            <a:off x="4694046" y="3334385"/>
            <a:ext cx="6085840" cy="2769870"/>
          </a:xfrm>
          <a:prstGeom prst="rect">
            <a:avLst/>
          </a:prstGeom>
        </p:spPr>
        <p:txBody>
          <a:bodyPr vert="horz" wrap="square" lIns="0" tIns="12700" rIns="0" bIns="0" rtlCol="0">
            <a:spAutoFit/>
          </a:bodyPr>
          <a:lstStyle/>
          <a:p>
            <a:pPr marL="12700" marR="3169285">
              <a:lnSpc>
                <a:spcPct val="116199"/>
              </a:lnSpc>
              <a:spcBef>
                <a:spcPts val="100"/>
              </a:spcBef>
              <a:buFont typeface="Arial MT"/>
              <a:buChar char="•"/>
              <a:tabLst>
                <a:tab pos="240665" algn="l"/>
                <a:tab pos="241300" algn="l"/>
              </a:tabLst>
            </a:pPr>
            <a:r>
              <a:rPr sz="1800" dirty="0">
                <a:latin typeface="Calibri"/>
                <a:cs typeface="Calibri"/>
              </a:rPr>
              <a:t>161297</a:t>
            </a:r>
            <a:r>
              <a:rPr sz="1800" spc="-20" dirty="0">
                <a:latin typeface="Calibri"/>
                <a:cs typeface="Calibri"/>
              </a:rPr>
              <a:t> Rows </a:t>
            </a:r>
            <a:r>
              <a:rPr sz="1800" dirty="0">
                <a:latin typeface="Calibri"/>
                <a:cs typeface="Calibri"/>
              </a:rPr>
              <a:t>and</a:t>
            </a:r>
            <a:r>
              <a:rPr sz="1800" spc="-10" dirty="0">
                <a:latin typeface="Calibri"/>
                <a:cs typeface="Calibri"/>
              </a:rPr>
              <a:t> </a:t>
            </a:r>
            <a:r>
              <a:rPr sz="1800" dirty="0">
                <a:latin typeface="Calibri"/>
                <a:cs typeface="Calibri"/>
              </a:rPr>
              <a:t>7</a:t>
            </a:r>
            <a:r>
              <a:rPr sz="1800" spc="-20" dirty="0">
                <a:latin typeface="Calibri"/>
                <a:cs typeface="Calibri"/>
              </a:rPr>
              <a:t> </a:t>
            </a:r>
            <a:r>
              <a:rPr sz="1800" spc="-5" dirty="0">
                <a:latin typeface="Calibri"/>
                <a:cs typeface="Calibri"/>
              </a:rPr>
              <a:t>Columns </a:t>
            </a:r>
            <a:r>
              <a:rPr sz="1800" spc="-390" dirty="0">
                <a:latin typeface="Calibri"/>
                <a:cs typeface="Calibri"/>
              </a:rPr>
              <a:t> </a:t>
            </a:r>
            <a:r>
              <a:rPr sz="1800" spc="-15" dirty="0">
                <a:latin typeface="Calibri"/>
                <a:cs typeface="Calibri"/>
              </a:rPr>
              <a:t>Attribute</a:t>
            </a:r>
            <a:r>
              <a:rPr sz="1800" spc="10" dirty="0">
                <a:latin typeface="Calibri"/>
                <a:cs typeface="Calibri"/>
              </a:rPr>
              <a:t> </a:t>
            </a:r>
            <a:r>
              <a:rPr sz="1800" spc="-10" dirty="0">
                <a:latin typeface="Calibri"/>
                <a:cs typeface="Calibri"/>
              </a:rPr>
              <a:t>Information:</a:t>
            </a:r>
            <a:endParaRPr sz="1800" dirty="0">
              <a:latin typeface="Calibri"/>
              <a:cs typeface="Calibri"/>
            </a:endParaRPr>
          </a:p>
          <a:p>
            <a:pPr marL="241300" indent="-228600">
              <a:lnSpc>
                <a:spcPct val="100000"/>
              </a:lnSpc>
              <a:spcBef>
                <a:spcPts val="345"/>
              </a:spcBef>
              <a:buFont typeface="Arial MT"/>
              <a:buChar char="•"/>
              <a:tabLst>
                <a:tab pos="240665" algn="l"/>
                <a:tab pos="241300" algn="l"/>
              </a:tabLst>
            </a:pPr>
            <a:r>
              <a:rPr sz="1800" dirty="0">
                <a:latin typeface="Calibri"/>
                <a:cs typeface="Calibri"/>
              </a:rPr>
              <a:t>1.</a:t>
            </a:r>
            <a:r>
              <a:rPr sz="1800" spc="-10" dirty="0">
                <a:latin typeface="Calibri"/>
                <a:cs typeface="Calibri"/>
              </a:rPr>
              <a:t> </a:t>
            </a:r>
            <a:r>
              <a:rPr sz="1800" spc="-5" dirty="0">
                <a:latin typeface="Calibri"/>
                <a:cs typeface="Calibri"/>
              </a:rPr>
              <a:t>DrugName</a:t>
            </a:r>
            <a:r>
              <a:rPr sz="1800" spc="15" dirty="0">
                <a:latin typeface="Calibri"/>
                <a:cs typeface="Calibri"/>
              </a:rPr>
              <a:t> </a:t>
            </a:r>
            <a:r>
              <a:rPr sz="1800" spc="-10" dirty="0">
                <a:latin typeface="Calibri"/>
                <a:cs typeface="Calibri"/>
              </a:rPr>
              <a:t>(categorical):</a:t>
            </a:r>
            <a:r>
              <a:rPr sz="1800" spc="20" dirty="0">
                <a:latin typeface="Calibri"/>
                <a:cs typeface="Calibri"/>
              </a:rPr>
              <a:t> </a:t>
            </a:r>
            <a:r>
              <a:rPr sz="1800" spc="-5" dirty="0">
                <a:latin typeface="Calibri"/>
                <a:cs typeface="Calibri"/>
              </a:rPr>
              <a:t>name</a:t>
            </a:r>
            <a:r>
              <a:rPr sz="1800" spc="10" dirty="0">
                <a:latin typeface="Calibri"/>
                <a:cs typeface="Calibri"/>
              </a:rPr>
              <a:t> </a:t>
            </a:r>
            <a:r>
              <a:rPr sz="1800" spc="-5" dirty="0">
                <a:latin typeface="Calibri"/>
                <a:cs typeface="Calibri"/>
              </a:rPr>
              <a:t>of</a:t>
            </a:r>
            <a:r>
              <a:rPr sz="1800" spc="-10" dirty="0">
                <a:latin typeface="Calibri"/>
                <a:cs typeface="Calibri"/>
              </a:rPr>
              <a:t> </a:t>
            </a:r>
            <a:r>
              <a:rPr sz="1800" dirty="0">
                <a:latin typeface="Calibri"/>
                <a:cs typeface="Calibri"/>
              </a:rPr>
              <a:t>drug</a:t>
            </a:r>
          </a:p>
          <a:p>
            <a:pPr marL="241300" indent="-228600">
              <a:lnSpc>
                <a:spcPct val="100000"/>
              </a:lnSpc>
              <a:spcBef>
                <a:spcPts val="360"/>
              </a:spcBef>
              <a:buFont typeface="Arial MT"/>
              <a:buChar char="•"/>
              <a:tabLst>
                <a:tab pos="240665" algn="l"/>
                <a:tab pos="241300" algn="l"/>
              </a:tabLst>
            </a:pPr>
            <a:r>
              <a:rPr sz="1800" dirty="0">
                <a:latin typeface="Calibri"/>
                <a:cs typeface="Calibri"/>
              </a:rPr>
              <a:t>2.</a:t>
            </a:r>
            <a:r>
              <a:rPr sz="1800" spc="-5" dirty="0">
                <a:latin typeface="Calibri"/>
                <a:cs typeface="Calibri"/>
              </a:rPr>
              <a:t> </a:t>
            </a:r>
            <a:r>
              <a:rPr sz="1800" spc="-10" dirty="0">
                <a:latin typeface="Calibri"/>
                <a:cs typeface="Calibri"/>
              </a:rPr>
              <a:t>condition</a:t>
            </a:r>
            <a:r>
              <a:rPr sz="1800" spc="20" dirty="0">
                <a:latin typeface="Calibri"/>
                <a:cs typeface="Calibri"/>
              </a:rPr>
              <a:t> </a:t>
            </a:r>
            <a:r>
              <a:rPr sz="1800" spc="-10" dirty="0">
                <a:latin typeface="Calibri"/>
                <a:cs typeface="Calibri"/>
              </a:rPr>
              <a:t>(categorical):</a:t>
            </a:r>
            <a:r>
              <a:rPr sz="1800" spc="45" dirty="0">
                <a:latin typeface="Calibri"/>
                <a:cs typeface="Calibri"/>
              </a:rPr>
              <a:t> </a:t>
            </a:r>
            <a:r>
              <a:rPr sz="1800" spc="-5" dirty="0">
                <a:latin typeface="Calibri"/>
                <a:cs typeface="Calibri"/>
              </a:rPr>
              <a:t>name</a:t>
            </a:r>
            <a:r>
              <a:rPr sz="1800" dirty="0">
                <a:latin typeface="Calibri"/>
                <a:cs typeface="Calibri"/>
              </a:rPr>
              <a:t> </a:t>
            </a:r>
            <a:r>
              <a:rPr sz="1800" spc="-5" dirty="0">
                <a:latin typeface="Calibri"/>
                <a:cs typeface="Calibri"/>
              </a:rPr>
              <a:t>of</a:t>
            </a:r>
            <a:r>
              <a:rPr sz="1800" spc="15" dirty="0">
                <a:latin typeface="Calibri"/>
                <a:cs typeface="Calibri"/>
              </a:rPr>
              <a:t> </a:t>
            </a:r>
            <a:r>
              <a:rPr sz="1800" spc="-10" dirty="0">
                <a:latin typeface="Calibri"/>
                <a:cs typeface="Calibri"/>
              </a:rPr>
              <a:t>condition</a:t>
            </a:r>
            <a:endParaRPr sz="1800" dirty="0">
              <a:latin typeface="Calibri"/>
              <a:cs typeface="Calibri"/>
            </a:endParaRPr>
          </a:p>
          <a:p>
            <a:pPr marL="241300" indent="-228600">
              <a:lnSpc>
                <a:spcPct val="100000"/>
              </a:lnSpc>
              <a:spcBef>
                <a:spcPts val="350"/>
              </a:spcBef>
              <a:buFont typeface="Arial MT"/>
              <a:buChar char="•"/>
              <a:tabLst>
                <a:tab pos="240665" algn="l"/>
                <a:tab pos="241300" algn="l"/>
              </a:tabLst>
            </a:pPr>
            <a:r>
              <a:rPr sz="1800" dirty="0">
                <a:latin typeface="Calibri"/>
                <a:cs typeface="Calibri"/>
              </a:rPr>
              <a:t>3.</a:t>
            </a:r>
            <a:r>
              <a:rPr sz="1800" spc="-10" dirty="0">
                <a:latin typeface="Calibri"/>
                <a:cs typeface="Calibri"/>
              </a:rPr>
              <a:t> review</a:t>
            </a:r>
            <a:r>
              <a:rPr sz="1800" spc="-5" dirty="0">
                <a:latin typeface="Calibri"/>
                <a:cs typeface="Calibri"/>
              </a:rPr>
              <a:t> </a:t>
            </a:r>
            <a:r>
              <a:rPr sz="1800" spc="-15" dirty="0">
                <a:latin typeface="Calibri"/>
                <a:cs typeface="Calibri"/>
              </a:rPr>
              <a:t>(text):</a:t>
            </a:r>
            <a:r>
              <a:rPr sz="1800" spc="15" dirty="0">
                <a:latin typeface="Calibri"/>
                <a:cs typeface="Calibri"/>
              </a:rPr>
              <a:t> </a:t>
            </a:r>
            <a:r>
              <a:rPr sz="1800" spc="-5" dirty="0">
                <a:latin typeface="Calibri"/>
                <a:cs typeface="Calibri"/>
              </a:rPr>
              <a:t>patient</a:t>
            </a:r>
            <a:r>
              <a:rPr sz="1800" spc="-10" dirty="0">
                <a:latin typeface="Calibri"/>
                <a:cs typeface="Calibri"/>
              </a:rPr>
              <a:t> review</a:t>
            </a:r>
            <a:endParaRPr sz="1800" dirty="0">
              <a:latin typeface="Calibri"/>
              <a:cs typeface="Calibri"/>
            </a:endParaRPr>
          </a:p>
          <a:p>
            <a:pPr marL="241300" indent="-228600">
              <a:lnSpc>
                <a:spcPct val="100000"/>
              </a:lnSpc>
              <a:spcBef>
                <a:spcPts val="350"/>
              </a:spcBef>
              <a:buFont typeface="Arial MT"/>
              <a:buChar char="•"/>
              <a:tabLst>
                <a:tab pos="240665" algn="l"/>
                <a:tab pos="241300" algn="l"/>
              </a:tabLst>
            </a:pPr>
            <a:r>
              <a:rPr sz="1800" dirty="0">
                <a:latin typeface="Calibri"/>
                <a:cs typeface="Calibri"/>
              </a:rPr>
              <a:t>4.</a:t>
            </a:r>
            <a:r>
              <a:rPr sz="1800" spc="-5" dirty="0">
                <a:latin typeface="Calibri"/>
                <a:cs typeface="Calibri"/>
              </a:rPr>
              <a:t> </a:t>
            </a:r>
            <a:r>
              <a:rPr sz="1800" spc="-15" dirty="0">
                <a:latin typeface="Calibri"/>
                <a:cs typeface="Calibri"/>
              </a:rPr>
              <a:t>rating</a:t>
            </a:r>
            <a:r>
              <a:rPr sz="1800" dirty="0">
                <a:latin typeface="Calibri"/>
                <a:cs typeface="Calibri"/>
              </a:rPr>
              <a:t> </a:t>
            </a:r>
            <a:r>
              <a:rPr sz="1800" spc="-10" dirty="0">
                <a:latin typeface="Calibri"/>
                <a:cs typeface="Calibri"/>
              </a:rPr>
              <a:t>(numerical):</a:t>
            </a:r>
            <a:r>
              <a:rPr sz="1800" spc="45" dirty="0">
                <a:latin typeface="Calibri"/>
                <a:cs typeface="Calibri"/>
              </a:rPr>
              <a:t> </a:t>
            </a:r>
            <a:r>
              <a:rPr sz="1800" dirty="0">
                <a:latin typeface="Calibri"/>
                <a:cs typeface="Calibri"/>
              </a:rPr>
              <a:t>10 </a:t>
            </a:r>
            <a:r>
              <a:rPr sz="1800" spc="-15" dirty="0">
                <a:latin typeface="Calibri"/>
                <a:cs typeface="Calibri"/>
              </a:rPr>
              <a:t>star</a:t>
            </a:r>
            <a:r>
              <a:rPr sz="1800" spc="5" dirty="0">
                <a:latin typeface="Calibri"/>
                <a:cs typeface="Calibri"/>
              </a:rPr>
              <a:t> </a:t>
            </a:r>
            <a:r>
              <a:rPr sz="1800" spc="-5" dirty="0">
                <a:latin typeface="Calibri"/>
                <a:cs typeface="Calibri"/>
              </a:rPr>
              <a:t>patient</a:t>
            </a:r>
            <a:r>
              <a:rPr sz="1800" dirty="0">
                <a:latin typeface="Calibri"/>
                <a:cs typeface="Calibri"/>
              </a:rPr>
              <a:t> </a:t>
            </a:r>
            <a:r>
              <a:rPr sz="1800" spc="-15" dirty="0">
                <a:latin typeface="Calibri"/>
                <a:cs typeface="Calibri"/>
              </a:rPr>
              <a:t>rating</a:t>
            </a:r>
            <a:endParaRPr sz="1800" dirty="0">
              <a:latin typeface="Calibri"/>
              <a:cs typeface="Calibri"/>
            </a:endParaRPr>
          </a:p>
          <a:p>
            <a:pPr marL="241300" indent="-228600">
              <a:lnSpc>
                <a:spcPct val="100000"/>
              </a:lnSpc>
              <a:spcBef>
                <a:spcPts val="360"/>
              </a:spcBef>
              <a:buFont typeface="Arial MT"/>
              <a:buChar char="•"/>
              <a:tabLst>
                <a:tab pos="240665" algn="l"/>
                <a:tab pos="241300" algn="l"/>
              </a:tabLst>
            </a:pPr>
            <a:r>
              <a:rPr sz="1800" dirty="0">
                <a:latin typeface="Calibri"/>
                <a:cs typeface="Calibri"/>
              </a:rPr>
              <a:t>5.</a:t>
            </a:r>
            <a:r>
              <a:rPr sz="1800" spc="-5" dirty="0">
                <a:latin typeface="Calibri"/>
                <a:cs typeface="Calibri"/>
              </a:rPr>
              <a:t> </a:t>
            </a:r>
            <a:r>
              <a:rPr sz="1800" spc="-15" dirty="0">
                <a:latin typeface="Calibri"/>
                <a:cs typeface="Calibri"/>
              </a:rPr>
              <a:t>date</a:t>
            </a:r>
            <a:r>
              <a:rPr sz="1800" spc="-5" dirty="0">
                <a:latin typeface="Calibri"/>
                <a:cs typeface="Calibri"/>
              </a:rPr>
              <a:t> </a:t>
            </a:r>
            <a:r>
              <a:rPr sz="1800" spc="-10" dirty="0">
                <a:latin typeface="Calibri"/>
                <a:cs typeface="Calibri"/>
              </a:rPr>
              <a:t>(date):</a:t>
            </a:r>
            <a:r>
              <a:rPr sz="1800" spc="30" dirty="0">
                <a:latin typeface="Calibri"/>
                <a:cs typeface="Calibri"/>
              </a:rPr>
              <a:t> </a:t>
            </a:r>
            <a:r>
              <a:rPr sz="1800" spc="-15" dirty="0">
                <a:latin typeface="Calibri"/>
                <a:cs typeface="Calibri"/>
              </a:rPr>
              <a:t>date</a:t>
            </a:r>
            <a:r>
              <a:rPr sz="1800" spc="-5" dirty="0">
                <a:latin typeface="Calibri"/>
                <a:cs typeface="Calibri"/>
              </a:rPr>
              <a:t> of</a:t>
            </a:r>
            <a:r>
              <a:rPr sz="1800" spc="15" dirty="0">
                <a:latin typeface="Calibri"/>
                <a:cs typeface="Calibri"/>
              </a:rPr>
              <a:t> </a:t>
            </a:r>
            <a:r>
              <a:rPr sz="1800" spc="-10" dirty="0">
                <a:latin typeface="Calibri"/>
                <a:cs typeface="Calibri"/>
              </a:rPr>
              <a:t>review</a:t>
            </a:r>
            <a:r>
              <a:rPr sz="1800" dirty="0">
                <a:latin typeface="Calibri"/>
                <a:cs typeface="Calibri"/>
              </a:rPr>
              <a:t> </a:t>
            </a:r>
            <a:r>
              <a:rPr sz="1800" spc="-5" dirty="0">
                <a:latin typeface="Calibri"/>
                <a:cs typeface="Calibri"/>
              </a:rPr>
              <a:t>entry</a:t>
            </a:r>
            <a:endParaRPr sz="1800" dirty="0">
              <a:latin typeface="Calibri"/>
              <a:cs typeface="Calibri"/>
            </a:endParaRPr>
          </a:p>
          <a:p>
            <a:pPr marL="241300" marR="5080" indent="-228600">
              <a:lnSpc>
                <a:spcPct val="70000"/>
              </a:lnSpc>
              <a:spcBef>
                <a:spcPts val="994"/>
              </a:spcBef>
              <a:buFont typeface="Arial MT"/>
              <a:buChar char="•"/>
              <a:tabLst>
                <a:tab pos="240665" algn="l"/>
                <a:tab pos="241300" algn="l"/>
              </a:tabLst>
            </a:pPr>
            <a:r>
              <a:rPr sz="1800" dirty="0">
                <a:latin typeface="Calibri"/>
                <a:cs typeface="Calibri"/>
              </a:rPr>
              <a:t>6.</a:t>
            </a:r>
            <a:r>
              <a:rPr sz="1800" spc="-5" dirty="0">
                <a:latin typeface="Calibri"/>
                <a:cs typeface="Calibri"/>
              </a:rPr>
              <a:t> usefulCount</a:t>
            </a:r>
            <a:r>
              <a:rPr sz="1800" dirty="0">
                <a:latin typeface="Calibri"/>
                <a:cs typeface="Calibri"/>
              </a:rPr>
              <a:t> </a:t>
            </a:r>
            <a:r>
              <a:rPr sz="1800" spc="-10" dirty="0">
                <a:latin typeface="Calibri"/>
                <a:cs typeface="Calibri"/>
              </a:rPr>
              <a:t>(numerical):</a:t>
            </a:r>
            <a:r>
              <a:rPr sz="1800" spc="40" dirty="0">
                <a:latin typeface="Calibri"/>
                <a:cs typeface="Calibri"/>
              </a:rPr>
              <a:t> </a:t>
            </a:r>
            <a:r>
              <a:rPr sz="1800" dirty="0">
                <a:latin typeface="Calibri"/>
                <a:cs typeface="Calibri"/>
              </a:rPr>
              <a:t>number</a:t>
            </a:r>
            <a:r>
              <a:rPr sz="1800" spc="5" dirty="0">
                <a:latin typeface="Calibri"/>
                <a:cs typeface="Calibri"/>
              </a:rPr>
              <a:t> </a:t>
            </a:r>
            <a:r>
              <a:rPr sz="1800" spc="-5" dirty="0">
                <a:latin typeface="Calibri"/>
                <a:cs typeface="Calibri"/>
              </a:rPr>
              <a:t>of</a:t>
            </a:r>
            <a:r>
              <a:rPr sz="1800" spc="-10" dirty="0">
                <a:latin typeface="Calibri"/>
                <a:cs typeface="Calibri"/>
              </a:rPr>
              <a:t> users</a:t>
            </a:r>
            <a:r>
              <a:rPr sz="1800" dirty="0">
                <a:latin typeface="Calibri"/>
                <a:cs typeface="Calibri"/>
              </a:rPr>
              <a:t> who</a:t>
            </a:r>
            <a:r>
              <a:rPr sz="1800" spc="5" dirty="0">
                <a:latin typeface="Calibri"/>
                <a:cs typeface="Calibri"/>
              </a:rPr>
              <a:t> </a:t>
            </a:r>
            <a:r>
              <a:rPr sz="1800" spc="-10" dirty="0">
                <a:latin typeface="Calibri"/>
                <a:cs typeface="Calibri"/>
              </a:rPr>
              <a:t>found</a:t>
            </a:r>
            <a:r>
              <a:rPr sz="1800" spc="15" dirty="0">
                <a:latin typeface="Calibri"/>
                <a:cs typeface="Calibri"/>
              </a:rPr>
              <a:t> </a:t>
            </a:r>
            <a:r>
              <a:rPr sz="1800" spc="-10" dirty="0">
                <a:latin typeface="Calibri"/>
                <a:cs typeface="Calibri"/>
              </a:rPr>
              <a:t>review </a:t>
            </a:r>
            <a:r>
              <a:rPr sz="1800" spc="-395" dirty="0">
                <a:latin typeface="Calibri"/>
                <a:cs typeface="Calibri"/>
              </a:rPr>
              <a:t> </a:t>
            </a:r>
            <a:r>
              <a:rPr sz="1800" spc="-5" dirty="0">
                <a:latin typeface="Calibri"/>
                <a:cs typeface="Calibri"/>
              </a:rPr>
              <a:t>useful</a:t>
            </a:r>
            <a:endParaRPr sz="1800" dirty="0">
              <a:latin typeface="Calibri"/>
              <a:cs typeface="Calibri"/>
            </a:endParaRPr>
          </a:p>
        </p:txBody>
      </p:sp>
      <p:pic>
        <p:nvPicPr>
          <p:cNvPr id="5" name="object 5"/>
          <p:cNvPicPr/>
          <p:nvPr/>
        </p:nvPicPr>
        <p:blipFill>
          <a:blip r:embed="rId3" cstate="print"/>
          <a:stretch>
            <a:fillRect/>
          </a:stretch>
        </p:blipFill>
        <p:spPr>
          <a:xfrm>
            <a:off x="993647" y="3684778"/>
            <a:ext cx="3155950" cy="2070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0844" y="600202"/>
            <a:ext cx="6726555" cy="689291"/>
          </a:xfrm>
          <a:prstGeom prst="rect">
            <a:avLst/>
          </a:prstGeom>
        </p:spPr>
        <p:txBody>
          <a:bodyPr vert="horz" wrap="square" lIns="0" tIns="12065" rIns="0" bIns="0" rtlCol="0">
            <a:spAutoFit/>
          </a:bodyPr>
          <a:lstStyle/>
          <a:p>
            <a:pPr marL="12700">
              <a:lnSpc>
                <a:spcPct val="100000"/>
              </a:lnSpc>
              <a:spcBef>
                <a:spcPts val="95"/>
              </a:spcBef>
            </a:pPr>
            <a:r>
              <a:rPr spc="-40" dirty="0">
                <a:solidFill>
                  <a:schemeClr val="accent1">
                    <a:lumMod val="50000"/>
                  </a:schemeClr>
                </a:solidFill>
              </a:rPr>
              <a:t>Exploratory</a:t>
            </a:r>
            <a:r>
              <a:rPr spc="-105" dirty="0">
                <a:solidFill>
                  <a:schemeClr val="accent1">
                    <a:lumMod val="50000"/>
                  </a:schemeClr>
                </a:solidFill>
              </a:rPr>
              <a:t> </a:t>
            </a:r>
            <a:r>
              <a:rPr sz="4400" spc="-45" dirty="0">
                <a:solidFill>
                  <a:schemeClr val="accent1">
                    <a:lumMod val="50000"/>
                  </a:schemeClr>
                </a:solidFill>
              </a:rPr>
              <a:t>Data</a:t>
            </a:r>
            <a:r>
              <a:rPr spc="-90" dirty="0">
                <a:solidFill>
                  <a:schemeClr val="accent1">
                    <a:lumMod val="50000"/>
                  </a:schemeClr>
                </a:solidFill>
              </a:rPr>
              <a:t> </a:t>
            </a:r>
            <a:r>
              <a:rPr spc="-30" dirty="0">
                <a:solidFill>
                  <a:schemeClr val="accent1">
                    <a:lumMod val="50000"/>
                  </a:schemeClr>
                </a:solidFill>
              </a:rPr>
              <a:t>Analysis</a:t>
            </a:r>
            <a:r>
              <a:rPr spc="-85" dirty="0">
                <a:solidFill>
                  <a:schemeClr val="accent1">
                    <a:lumMod val="50000"/>
                  </a:schemeClr>
                </a:solidFill>
              </a:rPr>
              <a:t> </a:t>
            </a:r>
            <a:r>
              <a:rPr spc="-30" dirty="0">
                <a:solidFill>
                  <a:schemeClr val="accent1">
                    <a:lumMod val="50000"/>
                  </a:schemeClr>
                </a:solidFill>
              </a:rPr>
              <a:t>(EDA)</a:t>
            </a:r>
          </a:p>
        </p:txBody>
      </p:sp>
      <p:pic>
        <p:nvPicPr>
          <p:cNvPr id="3" name="object 3"/>
          <p:cNvPicPr/>
          <p:nvPr/>
        </p:nvPicPr>
        <p:blipFill>
          <a:blip r:embed="rId2" cstate="print"/>
          <a:stretch>
            <a:fillRect/>
          </a:stretch>
        </p:blipFill>
        <p:spPr>
          <a:xfrm>
            <a:off x="3513614" y="2590800"/>
            <a:ext cx="5164771" cy="3178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9701" y="598119"/>
            <a:ext cx="6290945" cy="635000"/>
          </a:xfrm>
          <a:prstGeom prst="rect">
            <a:avLst/>
          </a:prstGeom>
        </p:spPr>
        <p:txBody>
          <a:bodyPr vert="horz" wrap="square" lIns="0" tIns="12065" rIns="0" bIns="0" rtlCol="0">
            <a:spAutoFit/>
          </a:bodyPr>
          <a:lstStyle/>
          <a:p>
            <a:pPr marL="12700">
              <a:lnSpc>
                <a:spcPct val="100000"/>
              </a:lnSpc>
              <a:spcBef>
                <a:spcPts val="95"/>
              </a:spcBef>
            </a:pPr>
            <a:r>
              <a:rPr spc="-45" dirty="0">
                <a:solidFill>
                  <a:schemeClr val="accent1">
                    <a:lumMod val="50000"/>
                  </a:schemeClr>
                </a:solidFill>
              </a:rPr>
              <a:t>Exploratory</a:t>
            </a:r>
            <a:r>
              <a:rPr spc="-100" dirty="0">
                <a:solidFill>
                  <a:schemeClr val="accent1">
                    <a:lumMod val="50000"/>
                  </a:schemeClr>
                </a:solidFill>
              </a:rPr>
              <a:t> </a:t>
            </a:r>
            <a:r>
              <a:rPr spc="-50" dirty="0">
                <a:solidFill>
                  <a:schemeClr val="accent1">
                    <a:lumMod val="50000"/>
                  </a:schemeClr>
                </a:solidFill>
              </a:rPr>
              <a:t>Data</a:t>
            </a:r>
            <a:r>
              <a:rPr spc="-75" dirty="0">
                <a:solidFill>
                  <a:schemeClr val="accent1">
                    <a:lumMod val="50000"/>
                  </a:schemeClr>
                </a:solidFill>
              </a:rPr>
              <a:t> </a:t>
            </a:r>
            <a:r>
              <a:rPr spc="-35" dirty="0">
                <a:solidFill>
                  <a:schemeClr val="accent1">
                    <a:lumMod val="50000"/>
                  </a:schemeClr>
                </a:solidFill>
              </a:rPr>
              <a:t>Analysis</a:t>
            </a:r>
            <a:r>
              <a:rPr spc="-75" dirty="0">
                <a:solidFill>
                  <a:schemeClr val="accent1">
                    <a:lumMod val="50000"/>
                  </a:schemeClr>
                </a:solidFill>
              </a:rPr>
              <a:t> </a:t>
            </a:r>
            <a:r>
              <a:rPr spc="-35" dirty="0">
                <a:solidFill>
                  <a:schemeClr val="accent1">
                    <a:lumMod val="50000"/>
                  </a:schemeClr>
                </a:solidFill>
              </a:rPr>
              <a:t>(EDA)</a:t>
            </a:r>
          </a:p>
        </p:txBody>
      </p:sp>
      <p:sp>
        <p:nvSpPr>
          <p:cNvPr id="3" name="object 3"/>
          <p:cNvSpPr txBox="1"/>
          <p:nvPr/>
        </p:nvSpPr>
        <p:spPr>
          <a:xfrm>
            <a:off x="838301" y="1656079"/>
            <a:ext cx="94996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Data</a:t>
            </a:r>
            <a:r>
              <a:rPr sz="1800" spc="-55" dirty="0">
                <a:latin typeface="Calibri"/>
                <a:cs typeface="Calibri"/>
              </a:rPr>
              <a:t> </a:t>
            </a:r>
            <a:r>
              <a:rPr sz="1800" spc="-20" dirty="0">
                <a:latin typeface="Calibri"/>
                <a:cs typeface="Calibri"/>
              </a:rPr>
              <a:t>Type</a:t>
            </a:r>
            <a:endParaRPr sz="1800">
              <a:latin typeface="Calibri"/>
              <a:cs typeface="Calibri"/>
            </a:endParaRPr>
          </a:p>
        </p:txBody>
      </p:sp>
      <p:sp>
        <p:nvSpPr>
          <p:cNvPr id="4" name="object 4"/>
          <p:cNvSpPr txBox="1"/>
          <p:nvPr/>
        </p:nvSpPr>
        <p:spPr>
          <a:xfrm>
            <a:off x="4459985" y="1641094"/>
            <a:ext cx="7423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Column</a:t>
            </a:r>
            <a:endParaRPr sz="1800">
              <a:latin typeface="Calibri"/>
              <a:cs typeface="Calibri"/>
            </a:endParaRPr>
          </a:p>
        </p:txBody>
      </p:sp>
      <p:sp>
        <p:nvSpPr>
          <p:cNvPr id="5" name="object 5"/>
          <p:cNvSpPr txBox="1"/>
          <p:nvPr/>
        </p:nvSpPr>
        <p:spPr>
          <a:xfrm>
            <a:off x="6849871" y="2151634"/>
            <a:ext cx="5943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Sh</a:t>
            </a:r>
            <a:r>
              <a:rPr sz="1800" dirty="0">
                <a:latin typeface="Calibri"/>
                <a:cs typeface="Calibri"/>
              </a:rPr>
              <a:t>a</a:t>
            </a:r>
            <a:r>
              <a:rPr sz="1800" spc="-5" dirty="0">
                <a:latin typeface="Calibri"/>
                <a:cs typeface="Calibri"/>
              </a:rPr>
              <a:t>pe</a:t>
            </a:r>
            <a:endParaRPr sz="1800">
              <a:latin typeface="Calibri"/>
              <a:cs typeface="Calibri"/>
            </a:endParaRPr>
          </a:p>
        </p:txBody>
      </p:sp>
      <p:sp>
        <p:nvSpPr>
          <p:cNvPr id="6" name="object 6"/>
          <p:cNvSpPr txBox="1"/>
          <p:nvPr/>
        </p:nvSpPr>
        <p:spPr>
          <a:xfrm>
            <a:off x="9750679" y="1471421"/>
            <a:ext cx="14649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Is</a:t>
            </a:r>
            <a:r>
              <a:rPr sz="1800" spc="-55" dirty="0">
                <a:latin typeface="Calibri"/>
                <a:cs typeface="Calibri"/>
              </a:rPr>
              <a:t> </a:t>
            </a:r>
            <a:r>
              <a:rPr sz="1800" dirty="0">
                <a:latin typeface="Calibri"/>
                <a:cs typeface="Calibri"/>
              </a:rPr>
              <a:t>Null</a:t>
            </a:r>
            <a:r>
              <a:rPr sz="1800" spc="-40" dirty="0">
                <a:latin typeface="Calibri"/>
                <a:cs typeface="Calibri"/>
              </a:rPr>
              <a:t> </a:t>
            </a:r>
            <a:r>
              <a:rPr sz="1800" spc="-5" dirty="0">
                <a:latin typeface="Calibri"/>
                <a:cs typeface="Calibri"/>
              </a:rPr>
              <a:t>present?</a:t>
            </a:r>
            <a:endParaRPr sz="1800">
              <a:latin typeface="Calibri"/>
              <a:cs typeface="Calibri"/>
            </a:endParaRPr>
          </a:p>
        </p:txBody>
      </p:sp>
      <p:sp>
        <p:nvSpPr>
          <p:cNvPr id="7" name="object 7"/>
          <p:cNvSpPr txBox="1"/>
          <p:nvPr/>
        </p:nvSpPr>
        <p:spPr>
          <a:xfrm>
            <a:off x="647496" y="4700396"/>
            <a:ext cx="215138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Find</a:t>
            </a:r>
            <a:r>
              <a:rPr sz="1800" spc="-20" dirty="0">
                <a:latin typeface="Calibri"/>
                <a:cs typeface="Calibri"/>
              </a:rPr>
              <a:t> </a:t>
            </a:r>
            <a:r>
              <a:rPr sz="1800" dirty="0">
                <a:latin typeface="Calibri"/>
                <a:cs typeface="Calibri"/>
              </a:rPr>
              <a:t>the</a:t>
            </a:r>
            <a:r>
              <a:rPr sz="1800" spc="-25" dirty="0">
                <a:latin typeface="Calibri"/>
                <a:cs typeface="Calibri"/>
              </a:rPr>
              <a:t> </a:t>
            </a:r>
            <a:r>
              <a:rPr sz="1800" dirty="0">
                <a:latin typeface="Calibri"/>
                <a:cs typeface="Calibri"/>
              </a:rPr>
              <a:t>Unique</a:t>
            </a:r>
            <a:r>
              <a:rPr sz="1800" spc="-15" dirty="0">
                <a:latin typeface="Calibri"/>
                <a:cs typeface="Calibri"/>
              </a:rPr>
              <a:t> </a:t>
            </a:r>
            <a:r>
              <a:rPr sz="1800" spc="-5" dirty="0">
                <a:latin typeface="Calibri"/>
                <a:cs typeface="Calibri"/>
              </a:rPr>
              <a:t>values</a:t>
            </a:r>
            <a:endParaRPr sz="1800">
              <a:latin typeface="Calibri"/>
              <a:cs typeface="Calibri"/>
            </a:endParaRPr>
          </a:p>
        </p:txBody>
      </p:sp>
      <p:sp>
        <p:nvSpPr>
          <p:cNvPr id="8" name="object 8"/>
          <p:cNvSpPr txBox="1"/>
          <p:nvPr/>
        </p:nvSpPr>
        <p:spPr>
          <a:xfrm>
            <a:off x="4303902" y="3926204"/>
            <a:ext cx="1411097"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Cor</a:t>
            </a:r>
            <a:r>
              <a:rPr lang="en-US" sz="1800" spc="-10" dirty="0">
                <a:latin typeface="Calibri"/>
                <a:cs typeface="Calibri"/>
              </a:rPr>
              <a:t>r</a:t>
            </a:r>
            <a:r>
              <a:rPr sz="1800" spc="-10" dirty="0">
                <a:latin typeface="Calibri"/>
                <a:cs typeface="Calibri"/>
              </a:rPr>
              <a:t>elation</a:t>
            </a:r>
            <a:endParaRPr sz="1800" dirty="0">
              <a:latin typeface="Calibri"/>
              <a:cs typeface="Calibri"/>
            </a:endParaRPr>
          </a:p>
        </p:txBody>
      </p:sp>
      <p:sp>
        <p:nvSpPr>
          <p:cNvPr id="9" name="object 9"/>
          <p:cNvSpPr txBox="1"/>
          <p:nvPr/>
        </p:nvSpPr>
        <p:spPr>
          <a:xfrm>
            <a:off x="8642731" y="4146295"/>
            <a:ext cx="165925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Describe</a:t>
            </a:r>
            <a:r>
              <a:rPr sz="1800" dirty="0">
                <a:latin typeface="Calibri"/>
                <a:cs typeface="Calibri"/>
              </a:rPr>
              <a:t> the</a:t>
            </a:r>
            <a:r>
              <a:rPr sz="1800" spc="-20" dirty="0">
                <a:latin typeface="Calibri"/>
                <a:cs typeface="Calibri"/>
              </a:rPr>
              <a:t> </a:t>
            </a:r>
            <a:r>
              <a:rPr sz="1800" spc="-15" dirty="0">
                <a:latin typeface="Calibri"/>
                <a:cs typeface="Calibri"/>
              </a:rPr>
              <a:t>data</a:t>
            </a:r>
            <a:endParaRPr sz="1800">
              <a:latin typeface="Calibri"/>
              <a:cs typeface="Calibri"/>
            </a:endParaRPr>
          </a:p>
        </p:txBody>
      </p:sp>
      <p:grpSp>
        <p:nvGrpSpPr>
          <p:cNvPr id="10" name="object 10"/>
          <p:cNvGrpSpPr/>
          <p:nvPr/>
        </p:nvGrpSpPr>
        <p:grpSpPr>
          <a:xfrm>
            <a:off x="2953511" y="4367784"/>
            <a:ext cx="8343900" cy="2261870"/>
            <a:chOff x="2953511" y="4367784"/>
            <a:chExt cx="8343900" cy="2261870"/>
          </a:xfrm>
        </p:grpSpPr>
        <p:pic>
          <p:nvPicPr>
            <p:cNvPr id="11" name="object 11"/>
            <p:cNvPicPr/>
            <p:nvPr/>
          </p:nvPicPr>
          <p:blipFill>
            <a:blip r:embed="rId2" cstate="print"/>
            <a:stretch>
              <a:fillRect/>
            </a:stretch>
          </p:blipFill>
          <p:spPr>
            <a:xfrm>
              <a:off x="8140953" y="4559783"/>
              <a:ext cx="3155950" cy="2069664"/>
            </a:xfrm>
            <a:prstGeom prst="rect">
              <a:avLst/>
            </a:prstGeom>
          </p:spPr>
        </p:pic>
        <p:pic>
          <p:nvPicPr>
            <p:cNvPr id="12" name="object 12"/>
            <p:cNvPicPr/>
            <p:nvPr/>
          </p:nvPicPr>
          <p:blipFill>
            <a:blip r:embed="rId3" cstate="print"/>
            <a:stretch>
              <a:fillRect/>
            </a:stretch>
          </p:blipFill>
          <p:spPr>
            <a:xfrm>
              <a:off x="2953511" y="4367784"/>
              <a:ext cx="5155692" cy="1833372"/>
            </a:xfrm>
            <a:prstGeom prst="rect">
              <a:avLst/>
            </a:prstGeom>
          </p:spPr>
        </p:pic>
      </p:grpSp>
      <p:pic>
        <p:nvPicPr>
          <p:cNvPr id="13" name="object 13"/>
          <p:cNvPicPr/>
          <p:nvPr/>
        </p:nvPicPr>
        <p:blipFill>
          <a:blip r:embed="rId4" cstate="print"/>
          <a:stretch>
            <a:fillRect/>
          </a:stretch>
        </p:blipFill>
        <p:spPr>
          <a:xfrm>
            <a:off x="8109204" y="1889760"/>
            <a:ext cx="3430057" cy="2063495"/>
          </a:xfrm>
          <a:prstGeom prst="rect">
            <a:avLst/>
          </a:prstGeom>
        </p:spPr>
      </p:pic>
      <p:grpSp>
        <p:nvGrpSpPr>
          <p:cNvPr id="14" name="object 14"/>
          <p:cNvGrpSpPr/>
          <p:nvPr/>
        </p:nvGrpSpPr>
        <p:grpSpPr>
          <a:xfrm>
            <a:off x="2522220" y="2155522"/>
            <a:ext cx="5427345" cy="1012190"/>
            <a:chOff x="2522220" y="2155522"/>
            <a:chExt cx="5427345" cy="1012190"/>
          </a:xfrm>
        </p:grpSpPr>
        <p:pic>
          <p:nvPicPr>
            <p:cNvPr id="15" name="object 15"/>
            <p:cNvPicPr/>
            <p:nvPr/>
          </p:nvPicPr>
          <p:blipFill>
            <a:blip r:embed="rId5" cstate="print"/>
            <a:stretch>
              <a:fillRect/>
            </a:stretch>
          </p:blipFill>
          <p:spPr>
            <a:xfrm>
              <a:off x="6577584" y="2697479"/>
              <a:ext cx="1371600" cy="469900"/>
            </a:xfrm>
            <a:prstGeom prst="rect">
              <a:avLst/>
            </a:prstGeom>
          </p:spPr>
        </p:pic>
        <p:pic>
          <p:nvPicPr>
            <p:cNvPr id="16" name="object 16"/>
            <p:cNvPicPr/>
            <p:nvPr/>
          </p:nvPicPr>
          <p:blipFill>
            <a:blip r:embed="rId6" cstate="print"/>
            <a:stretch>
              <a:fillRect/>
            </a:stretch>
          </p:blipFill>
          <p:spPr>
            <a:xfrm>
              <a:off x="2522220" y="2155522"/>
              <a:ext cx="4045821" cy="508781"/>
            </a:xfrm>
            <a:prstGeom prst="rect">
              <a:avLst/>
            </a:prstGeom>
          </p:spPr>
        </p:pic>
      </p:grpSp>
      <p:pic>
        <p:nvPicPr>
          <p:cNvPr id="17" name="object 17"/>
          <p:cNvPicPr/>
          <p:nvPr/>
        </p:nvPicPr>
        <p:blipFill>
          <a:blip r:embed="rId7" cstate="print"/>
          <a:stretch>
            <a:fillRect/>
          </a:stretch>
        </p:blipFill>
        <p:spPr>
          <a:xfrm>
            <a:off x="629671" y="2585986"/>
            <a:ext cx="1613111" cy="1251170"/>
          </a:xfrm>
          <a:prstGeom prst="rect">
            <a:avLst/>
          </a:prstGeom>
        </p:spPr>
      </p:pic>
      <p:pic>
        <p:nvPicPr>
          <p:cNvPr id="18" name="object 18"/>
          <p:cNvPicPr/>
          <p:nvPr/>
        </p:nvPicPr>
        <p:blipFill>
          <a:blip r:embed="rId8" cstate="print"/>
          <a:stretch>
            <a:fillRect/>
          </a:stretch>
        </p:blipFill>
        <p:spPr>
          <a:xfrm>
            <a:off x="760476" y="4991100"/>
            <a:ext cx="2115312" cy="15057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TotalTime>
  <Words>540</Words>
  <Application>Microsoft Office PowerPoint</Application>
  <PresentationFormat>Widescreen</PresentationFormat>
  <Paragraphs>78</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Black</vt:lpstr>
      <vt:lpstr>Arial MT</vt:lpstr>
      <vt:lpstr>Calibri</vt:lpstr>
      <vt:lpstr>Calibri Light</vt:lpstr>
      <vt:lpstr>Office Theme</vt:lpstr>
      <vt:lpstr>P209- Patient's Condition Classification Using     Drug Reviews</vt:lpstr>
      <vt:lpstr>Contents</vt:lpstr>
      <vt:lpstr>Business Objective:</vt:lpstr>
      <vt:lpstr>PowerPoint Presentation</vt:lpstr>
      <vt:lpstr>Project Architecture / Project Flow</vt:lpstr>
      <vt:lpstr>Importing libraries and data sets</vt:lpstr>
      <vt:lpstr>Data Collection &amp; Details</vt:lpstr>
      <vt:lpstr>Exploratory Data Analysis (EDA)</vt:lpstr>
      <vt:lpstr>Exploratory Data Analysis (EDA)</vt:lpstr>
      <vt:lpstr>EDA Visualizations</vt:lpstr>
      <vt:lpstr>PowerPoint Presentation</vt:lpstr>
      <vt:lpstr>This barplot show the top 10 conditions the people  are suffering.</vt:lpstr>
      <vt:lpstr>Word cloud For Conditions</vt:lpstr>
      <vt:lpstr>Word cloud For Diabetes Type 2</vt:lpstr>
      <vt:lpstr>Sentimental Analysis</vt:lpstr>
      <vt:lpstr>Sentimental Analysis</vt:lpstr>
      <vt:lpstr>Data Pre-processing</vt:lpstr>
      <vt:lpstr> </vt:lpstr>
      <vt:lpstr>Model Building</vt:lpstr>
      <vt:lpstr>Model Evaluation</vt:lpstr>
      <vt:lpstr>Accuracy of classifier models</vt:lpstr>
      <vt:lpstr>Deployment</vt:lpstr>
      <vt:lpstr>Deployment</vt:lpstr>
      <vt:lpstr>Challenges faced during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P209- Patient's Condition Classification Using Drug Reviews</dc:title>
  <dc:creator>lenovo</dc:creator>
  <cp:lastModifiedBy>Sowmyadurga R</cp:lastModifiedBy>
  <cp:revision>9</cp:revision>
  <dcterms:created xsi:type="dcterms:W3CDTF">2023-04-13T17:19:12Z</dcterms:created>
  <dcterms:modified xsi:type="dcterms:W3CDTF">2023-04-14T10:41:01Z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2023-02-22T00:00:00Z</vt:filetime>
  </property>
  <property fmtid="{D5CDD505-2E9C-101B-9397-08002B2CF9AE}" pid="3" name="Creator">
    <vt:lpwstr>Microsoft® PowerPoint® 2013</vt:lpwstr>
  </property>
  <property fmtid="{D5CDD505-2E9C-101B-9397-08002B2CF9AE}" pid="4" name="LastSaved">
    <vt:filetime>2023-04-13T00:00:00Z</vt:filetime>
  </property>
</Properties>
</file>